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79" r:id="rId4"/>
    <p:sldId id="280" r:id="rId5"/>
    <p:sldId id="281" r:id="rId6"/>
    <p:sldId id="282" r:id="rId7"/>
    <p:sldId id="283" r:id="rId8"/>
    <p:sldId id="284" r:id="rId9"/>
    <p:sldId id="285" r:id="rId10"/>
    <p:sldId id="28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7" r:id="rId32"/>
    <p:sldId id="289" r:id="rId33"/>
    <p:sldId id="290"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45" autoAdjust="0"/>
  </p:normalViewPr>
  <p:slideViewPr>
    <p:cSldViewPr>
      <p:cViewPr varScale="1">
        <p:scale>
          <a:sx n="93" d="100"/>
          <a:sy n="93" d="100"/>
        </p:scale>
        <p:origin x="212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B7DFC4-B590-412E-9766-E7DFE6D785C5}"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118294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7DFC4-B590-412E-9766-E7DFE6D785C5}"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306351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7DFC4-B590-412E-9766-E7DFE6D785C5}"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27566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7DFC4-B590-412E-9766-E7DFE6D785C5}"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349451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7DFC4-B590-412E-9766-E7DFE6D785C5}"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263251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7DFC4-B590-412E-9766-E7DFE6D785C5}"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323620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B7DFC4-B590-412E-9766-E7DFE6D785C5}"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407753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B7DFC4-B590-412E-9766-E7DFE6D785C5}"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181822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7DFC4-B590-412E-9766-E7DFE6D785C5}"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68309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B7DFC4-B590-412E-9766-E7DFE6D785C5}"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27617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B7DFC4-B590-412E-9766-E7DFE6D785C5}"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A469C-A021-4E78-97B5-A60EAC377323}" type="slidenum">
              <a:rPr lang="en-US" smtClean="0"/>
              <a:t>‹#›</a:t>
            </a:fld>
            <a:endParaRPr lang="en-US"/>
          </a:p>
        </p:txBody>
      </p:sp>
    </p:spTree>
    <p:extLst>
      <p:ext uri="{BB962C8B-B14F-4D97-AF65-F5344CB8AC3E}">
        <p14:creationId xmlns:p14="http://schemas.microsoft.com/office/powerpoint/2010/main" val="159449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7DFC4-B590-412E-9766-E7DFE6D785C5}"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A469C-A021-4E78-97B5-A60EAC377323}" type="slidenum">
              <a:rPr lang="en-US" smtClean="0"/>
              <a:t>‹#›</a:t>
            </a:fld>
            <a:endParaRPr lang="en-US"/>
          </a:p>
        </p:txBody>
      </p:sp>
    </p:spTree>
    <p:extLst>
      <p:ext uri="{BB962C8B-B14F-4D97-AF65-F5344CB8AC3E}">
        <p14:creationId xmlns:p14="http://schemas.microsoft.com/office/powerpoint/2010/main" val="50028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theplayhouse.org.uk/hanselandgretel/files/2012/09/hg-251x300.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urebox.com/artwork/hansel-and-grete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ttifer.com/blogalo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http://www.markflynn.biz/Graphics/images/for-sale-sign-drawing.bmp"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theplayhouse.org.uk/hanselandgretel/files/2010/10/Up-for-sale.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candywarehouse.com/assets/item/regular/image-12926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www.candywarehouse.com/assets/item/regular/inset-125472.jp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flikie.s3.amazonaws.com/ImageStorage/1e/1e41fcc07ffb4749ae86f0dad9ab08d0.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v.com/shows/i-love-lucy/job-switching-15119" TargetMode="External"/><Relationship Id="rId2" Type="http://schemas.openxmlformats.org/officeDocument/2006/relationships/hyperlink" Target="https://www.youtube.com/watch?v=D6LUg-siJVs" TargetMode="External"/><Relationship Id="rId1" Type="http://schemas.openxmlformats.org/officeDocument/2006/relationships/slideLayout" Target="../slideLayouts/slideLayout2.xml"/><Relationship Id="rId5" Type="http://schemas.openxmlformats.org/officeDocument/2006/relationships/image" Target="http://back2retro.files.wordpress.com/2011/01/i_love_lucy_cutout.jpg"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v.com/shows/i-love-lucy/job-switching-1511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944D18-5FDA-4FE9-BB1B-5C18AF3477E2}"/>
              </a:ext>
            </a:extLst>
          </p:cNvPr>
          <p:cNvGrpSpPr/>
          <p:nvPr/>
        </p:nvGrpSpPr>
        <p:grpSpPr>
          <a:xfrm>
            <a:off x="-1" y="7937"/>
            <a:ext cx="9144001" cy="6842126"/>
            <a:chOff x="-1" y="7937"/>
            <a:chExt cx="9088015" cy="6842126"/>
          </a:xfrm>
        </p:grpSpPr>
        <p:pic>
          <p:nvPicPr>
            <p:cNvPr id="3" name="Picture 2">
              <a:extLst>
                <a:ext uri="{FF2B5EF4-FFF2-40B4-BE49-F238E27FC236}">
                  <a16:creationId xmlns:a16="http://schemas.microsoft.com/office/drawing/2014/main" id="{6054FA9A-9490-4260-95F4-C96FC0FC5135}"/>
                </a:ext>
              </a:extLst>
            </p:cNvPr>
            <p:cNvPicPr>
              <a:picLocks noChangeAspect="1"/>
            </p:cNvPicPr>
            <p:nvPr/>
          </p:nvPicPr>
          <p:blipFill>
            <a:blip r:embed="rId2"/>
            <a:stretch>
              <a:fillRect/>
            </a:stretch>
          </p:blipFill>
          <p:spPr>
            <a:xfrm>
              <a:off x="-1" y="7937"/>
              <a:ext cx="9088015" cy="6842126"/>
            </a:xfrm>
            <a:prstGeom prst="rect">
              <a:avLst/>
            </a:prstGeom>
          </p:spPr>
        </p:pic>
        <p:pic>
          <p:nvPicPr>
            <p:cNvPr id="7" name="Picture 6">
              <a:extLst>
                <a:ext uri="{FF2B5EF4-FFF2-40B4-BE49-F238E27FC236}">
                  <a16:creationId xmlns:a16="http://schemas.microsoft.com/office/drawing/2014/main" id="{01766E8B-8E4B-435F-8732-991166A9F735}"/>
                </a:ext>
              </a:extLst>
            </p:cNvPr>
            <p:cNvPicPr>
              <a:picLocks noChangeAspect="1"/>
            </p:cNvPicPr>
            <p:nvPr/>
          </p:nvPicPr>
          <p:blipFill>
            <a:blip r:embed="rId3"/>
            <a:stretch>
              <a:fillRect/>
            </a:stretch>
          </p:blipFill>
          <p:spPr>
            <a:xfrm>
              <a:off x="3276600" y="312738"/>
              <a:ext cx="2777076" cy="723901"/>
            </a:xfrm>
            <a:prstGeom prst="rect">
              <a:avLst/>
            </a:prstGeom>
          </p:spPr>
        </p:pic>
      </p:grpSp>
      <p:sp>
        <p:nvSpPr>
          <p:cNvPr id="2" name="Title 1"/>
          <p:cNvSpPr>
            <a:spLocks noGrp="1"/>
          </p:cNvSpPr>
          <p:nvPr>
            <p:ph type="title"/>
          </p:nvPr>
        </p:nvSpPr>
        <p:spPr>
          <a:xfrm>
            <a:off x="2592387" y="7937"/>
            <a:ext cx="4114800" cy="1143000"/>
          </a:xfrm>
        </p:spPr>
        <p:txBody>
          <a:bodyPr>
            <a:normAutofit/>
          </a:bodyPr>
          <a:lstStyle/>
          <a:p>
            <a:r>
              <a:rPr lang="en-US" sz="6000" dirty="0">
                <a:effectLst>
                  <a:outerShdw blurRad="38100" dist="38100" dir="2700000" algn="tl">
                    <a:srgbClr val="000000">
                      <a:alpha val="43137"/>
                    </a:srgbClr>
                  </a:outerShdw>
                </a:effectLst>
                <a:latin typeface="Ravie" panose="04040805050809020602" pitchFamily="82" charset="0"/>
                <a:cs typeface="Raavi" panose="020B0502040204020203" pitchFamily="34" charset="0"/>
              </a:rPr>
              <a:t>Sweet!</a:t>
            </a:r>
          </a:p>
        </p:txBody>
      </p:sp>
      <p:sp>
        <p:nvSpPr>
          <p:cNvPr id="4" name="AutoShape 2" descr="data:image/jpeg;base64,/9j/4AAQSkZJRgABAQAAAQABAAD/2wCEAAkGBhISEBQUEhIQFBUVFRQUEBQVFA8QFBQUFBAWFBQUFBQXHCYeFxkjGRQUHy8gIycpLCwsFR4xNTAqNScrLDUBCQoKDgwOGg8PGiwcHyQpLCwqKSksKSwpLiwuLCwpLSwsLCwsKSouLCksLCwsLCwpKSwsLCwpLCwsKSkpLCosKf/AABEIAKgBLAMBIgACEQEDEQH/xAAcAAACAgMBAQAAAAAAAAAAAAAEBQMGAAIHAQj/xABBEAABBAECBAQDBQUGBAcAAAABAAIDEQQSIQUxQVEGEyJhMnGBB0KRobEUI1LB0VNicoLh8DNDkqIIFSRzstLx/8QAGwEAAwEBAQEBAAAAAAAAAAAAAgMEAQUABgf/xAAyEQACAQMDAQYEBgIDAAAAAAAAAQIDESEEEjFBE1FhcaHwBSLB0RQjgbHh8VORFTJS/9oADAMBAAIRAxEAPwDlGGN01halWIneNHakqHYpcBkYR2NsEHA3dMGt5KWTKEGwglHtbQUWLQATCKNSyZtjeBnJMWBRDSAKRMAshKZ4mhiRbGLwMUsSEBs3DVI1q3YLUjGIkgGyNzFsGqZrF6WIrA3INK2ZEbWwap4lqVwWz1sOy3aF7akY3ZNSFtmmlSNavWhQZHE4GfFNC35yMH80VgeT5z+2LGDOL5Ffe8p//VC2/wBF0n7Ds/zOHOjJ3ikNf4X7j82n8Vzz7WyH580zXNfG8xMhe0gtcI4Wh5aRzAdt8wrf/wCH69GX2Bi/Eh/9FdUV6K/Qni/zGdTlYhQ3dFz7qJsS5bWS2LwRFijLbU7gontQtBpkD20hpWIvSo3tQMNC9zENkMCYystAyQLAxRMDdIJ0HNOZceyl80dJkWYxRkW3kl+Q7um8w3QE0I1NLhYBBI7i9wqYASwV+XmUBM1XWbJx6NQxaqJAqPf2PX8P9VBLl4fWGH2NxgGrvpvZ/UfTpRpR/wDS9SD8TP8Axv0+5QpQhJTunXiDIa6Z3ltjawUGhlVVXZI5myUlkO6NKzGSd43eAjDKfYp2VexXJ5hyJNVFFF4G0EV7phixWUDA9McQ0oZFSQwij3ACbQRbboHBis2mgapZM1kuLBZTCKAXshohQRuK0oAGEMjUoiXkTUU1i1IU2axsUzWrcDZbMCYkLbNAFuGL0NW9IkgWyPQtmsUjAt/L7I1EByNWRqcBRlwa0ucQABbiTQAHMkqieJPF/mxvcJf2fDYdMmRRMkzv7KBnNzj+m5oJsYvhAPvfAs8efaBG3Jmhcxz4MdjdYa/y2y5D6LWSOadRja08m8zzoLlXEPHWTJtGzHgb0EMELDz/ALQgvP8A1KHxFxfHyMmR0Mc0UD9Ba0ua9+tkYZ5juhJokgEfEaSmSMaQGlpq7ILrN1Vg8vw6nmulCmooknNtkjvPyJGhxkleSGsBLpHGzs1o58+gX0b9mnhF3D8EMkH76V3mzDY6SQA1l9dLRv7krh3gAyNne6DJZj5DW/uNYtkln1MPbkN6PuKsjs/gz7RDPJ+yZzBBmA0BVRzCrDozuLI6XR5g9EjUbmrLgZRtfxLm5qiOyJLVE9i57RWmROZahcxFNao5RSBrqEmDviUEkJRYFqMupLaDTF8kRQM7TaczBBTDdAxiYnk2KWz806yRugcqALyYYqlZ0CUZTqJCcyJfm4w5hUQYLEOVCeZSednqtPsu+STSNq7VsGALJwgJBumExtBSc1VEnqG2InWCkuKE4gCCoMocDrGO4TaEJJiOTrA3UEy1DfFdSPxyTzS/GNFN2SitlLIJhETimsJoJfj8kex6AVIMgKltDxEIliNCWSNUjW0o2lShMQtmzVuAvAFs0I0gGYGKRzg0FziAACXEmgABZJPZbRNXFftf+0B0sjsDFJ0g1O5tl0hH/LbX3e/ek+EHJ4FNpcjPifjpnEcmSMPdHgYzDLkyA06anaWNaOpc7YD2JPJcs8VeJH5koe8aIWgtxYW7MjjuhQ6kkWXcyVHxYOxoRj7h8lSZI7VYZEf8Nuv3J9kBwfDEsoD78toMkxHMRxjU6vc1pHu4LoQgocEk6jmeT8Ke3yy4t/es8wAGy1peWjUPuk6bA7EHqp28CfQNUDyJ2HMi7+hTVvEXTTedKGuugIzqDGMZ6WRNqqa1oAFfraa42PQbqcNDjdA6tJb6dT2DlsT8+iTUrOJ39D8LhVhuqdSnZGFJGLINe9p9h+Ki6BokJ87Gc2XCm5vaWODnRPPMtcAaPcDuVepsBksWqQF7XNZTb+B+h+7gBQYGuG5+fVBeCfslhyp5HSyvDIpADFooyN/xk20WCCKuiEMNTGatIm1nw50Xvp8LnwO3Y+RrjY+q1Na6u2poP81jgpnNA25AclESpJEyNBsopgpXqMBKfcGiNgpazNUkhUdbIGgl3kWwCBkFlGFqHe1LY1C3JhQkkKavahcmIUgGJiOdoB5IDJkAHJOJoRzKVZ8QrZMi8mlezXB11zSHKCd5TaJSjLar6YDQqmZSBfzTDI5Je8bqyIioe4oTnEFpTiJvihDUCorAwh2TjDNJLGd05xDYUVQsiOsUdUxxTaU42wTCAm1HIYP4YxSMhjtK8dxITLHBCARIKaylOxQsep4wjQlk7VI0KNqnamoUzYBbALAV6mC2KPGXGP2Th+RNvbYyGVsdT/Q383BfOXhTg758pksliNrvNmebFtDwNIPdxIb9T2XbvtrcRwaWv7SG/lr/AK0uSy8ZZHgCON9uMJdLWwaTpiZHfUgSPcT3rsrqCtG6Ja8sJFc4nmMycmSRxLWnUQQNR9LToLgSPidpB7auS84dMGQSj78ro4x/7bSZJP8AubF+aX42M57qaPn2A6k9gjqBkobnYaieZ6/TkPoqnwKhbcrjnhttHpO5aWusD7zS1wF30PNOMGAW3ckEHXpGpzRqIOxoXQv/ADBLeHQPAII/uuscjbXfQ7Df3PdOsSB7N/U36b2W2275A236Fcuq8n6JoUnRUo4uv1a/i5YsCIMjc57Q/wDdtErLA+Foo2TWzGX+I5mk98Oz+Tk63GgSdw0jWx7WnubArY/NIcaZrDqH7zzCGyCg5oPUnbu0+wCnff8AaapG2bA0inOB0tHcAtP1Clv1F16O9OLxe/v339TrT1FpUHBsgyY0TibJY2zysgUT+IRKpecnxri4txfQ1UcjVuVqRaBmohAtaHZTltLQhLaDTB5GodzERJIoUtoYgSRqGmGyLmf2QE81WljUK8hpKTZ+wKdPfVlJOIMLrTIcjLCLIjvdL8iPZN3/AAlKspysgwWhBkoB/NMMwoBzVdHglqG+IU8xuSSYQTqLkEFQOjwExGimmFNRSaRyYY/JSzWCpMscct1SYRSJNw5+yPgf6lHJDeSwYEuyZMkSWB9UmUcqUKkhnEbRTH0lsL0dE8I0xEkFNcp4yh4yiGJ0RMjdbsC0BW4TELYq8beHzm8PyMdtansuO9h5jCHs/EtA+q+eG42LA3/1cWQJfhdCdEcYLDyJHqPL2X1AHUlHHPB2Fm0cnHjkI5O9bHf9TCCVXSq7cE84bj5gzOKawW48YjjG79IJ2ugXO51ZHNOvC+FG+B4OnWDqaSDbQB1I7lxVo4/w+Hh3mwCJlW9oJB/eNcOTjve1H/8Adqd4fjJe9sV6TYdIb9DHN+8e/Me5TJ1N8W+Cfi6HnCa1kPdXmRNIBJ+K7aW31pqd4+SzyvKaDZ1C6rYinUep3HyVe4vw4NhfI57y9oaGO9Ok6SdiOnxFecJ49sD7ODT0Bptkt6E2PnXVRVIb/mR9Z8I10JQjp5YaePH+v2LCZWgPY7U3ULtull8q0tHTYdN+ii4nxyOOJr20TflaRqEjxp5X03I990r4nxlzZm6XiR9RgEWA0taKGq+Tbq9vhT/w1h8OfTzPG2YOAbJJrlpx+9HHWkEdCevyS9lrNo6Os1iprs6eZ24XT30+h1vggrHjAqmt0iuzfSL99kUVFw1sTYmshc1zGNDRTg7Ybbnvz+togplsI+Qbd7shLlgWxC0eUARHIVjeS8HNaPKWH4GmgWoZxupZChid0tjIg7hzSjMdum0wNoKWMJY6ItcwVukuY+7pPcgCik2TCAEcRqEso23SfiG3JOM51BIsw2rKZjQonHNL3jdMMhu6BfzV8SWoiTBam+PuEpwU6xGpdQOgsHkrUdjP2Qk0W6IMdAJDyhzTTH2E8BqYQuSrhDC5qZFtEKOfI1cDbGNo2F1FLsNGEbpLMkOIDaPgpJoH7JliP2XkIkhhE9ThyBEu6JbImpiGgphUmtCtkUObxmGEfvHtBqw27cR3rt7pqkBtbdkHTTNY0ueQ1rQS4nYADmSqTx77TGscG45B56nEanbi26WkjT3t34JNx7xp5roy55ZG4+loDyyvMDdbyOfX2oFULjmYwyP8gMG5JeNVuJHqcNVn2HYcqTYJyZfS0qit08+HvkG8SeK55pteQTKw1cbyPhDr2La09fxK3yuNMEeqBjBFdBlUQa5kdbo7jqqrlSWf1Vl8I8KD49bhRDtidO4Dh/FtQJJ/ylWTjGMU2czsfxVdqGBhjcPM0QM5k0nd7W6A5u5AB1crIHTql/FfDzsWMkODonuab5PjeNYAcOx3BI66RsrK1jLOwaQSxzhqLX8y0AnnWm/ftuE44XG17HMmZ6ZD5bm7uBadI0kjkBpsH3tSdq4vw7jt/wDF0lS+TEl1+/v6nJD50jTJpd5eprXPo6b3ppP8k84VlOYWuZYpwvbq0bH5dPqm/jHRDiGARtaTKx8b2DS10bdTfh6Os9Ox7qu8PyffYDf6Dt+Kocu0hdI9pIqhqds5Nt2beOft9zq3AONE/vfMcxxIa6gXN1OdbddbNBrSBXUE3sVd+BeJBO7Q8U7SHxuotEjT2B5EWNutghcU4fxFwePUAASSPiYXBoG4bzB0NBI7WrLw7Nc9rpGlo0uDdJIa1jS3Yh3MH4ao82rn5gzparQxrLcuvD7s4/pnYHFROKrnBfF7HNjjyCWSO2a51aXEGhZHI/OrIKsbhsjvc+Zq0J0ZbZr+fIicVE5y9lKicdkpsxI8e9RFRl+6x70u4xIimKDlU8jkFkyUhGxQHlx11SbNdQTKea0ty57RRHJCLJBNpNlXaeZjuaS5TrVlMxijI6pe4ozKO6E0q6PBJUV2T4BCcQTtrmqjHMVPHkHutnT3CqerUVaxacyYUCCt25QLOaq4yT3REc57pfZYGfik3wX3gOW0N3IRuTmNDhRVAjynDkUTHmOJ3JU0tPm41ahWtY6Xi5Ta5hSHPFqiRcQcBzRcPED3SHQYfbJl6gzB3TXCyxSoEGae6Z43EzSU6bRm5Muv7TujIsgFU+PPPMnYblIOPeK/MY9kb3gMbqkDR632D6D1aD/JehGTeD21SLfxnxqI3mOFoc6v+IS0MvqB3I78vmqBn8XkkeQHeZK53Ki+26STfyrlXVL8NokkZIQR6WgtGxoCyy/1I3W08ogZ5jGua5znsjk3BB008MJ5gAgKuNJJ5LacVGPy4v1fUAy853OR8j9hbXGhY6VvsEr4xkh51NYIxQGkWeQomz3RXEHREMEeou0/vNQAGq+Qom/ntz5ILG4fNPIY2NJLb1dmAH1F3YBVwSWWDqquNkfIi8P8EOVkNjBptgyO7MHMrp+BCxksUBOkPboOgeaWbFrX6R6Q0Gzvv7dTB4f4XBiSQxvDmeaAfN9Op7iaJGocm7m6pvztHO/ZzIcWZ3nFut8ckZcyBlNJ9bhbpGjq41XIWkVJdo79AtHp1Qi08t826e/dzzFjdHeuTJBjP7vHkEjXT3qA0guscmk0HdAHXa0xYw1kYc2Rzy8kb8m7AHpsa2sDbr3HGex/latD5w8CORj3saAC1rGtb6dbgTd0KHU1aZcOyHiM0dc33Xh2zbui0HkfQavt12SKh043im/fv1FHizhb8nEIYCDGwv0EhzhT9RaXfKzf0XMcSSjzO3MLsmViOadIdJZaXO1UaJsgk8/VuO1D3XM/FvBjj5Ti0eiT1t5bE7ub9CnaWfMGcv4hScZRrw6c+XT1JsXK26dN+1E3XQ3/ACCZ4uca6d6r4jqJBcDsTTiOW4/FV/Hdt9KG9UbB+u1hGRSbAdPhGo7AF5B/y2XfminBHTpV7x+bueX5d3cXDD4lbYQ0EGP7xJLmu1UfYCgw9L3HSleuB+JiHeTPYJbqjc4VtVlrvYWN+S46zKJo2et3Zskg6r77fmVbMF5m10+3UC4O39TtxuOWx07cgaNilJKG03UUoVYvd493nj195OnyZYtRyZQVN4PxhwBjk1ag4tjLuZYOVnkeRH0TM523NTu6OBUoulLaxk/OCjHEB1VcnzNzuh8jMoc1qiwcFlmz287S7J4i1Iv/ADDug8zPCNUme3pDPJzxaXZOcKsFA5Wc0t57pRLn0CE+FE86wbNxIdUqy85vRB5GR7pfNOrIUkJlqLE02QhjkKB8ihJVKiSS1EmzGKVq9jjRUWOtbJkCgqZhKOjwx2RsGEOyByGIWMceyLgDuycwYI7BMcfBb2CVKQ1MRRsd2RUbXdlZYMEdkwg4c3sEiUhikViKYsBc/ZoFuPYLfgvGmzF4bZ08zRAonY39FH9puQ2KGOFuzpCXur+BuwH1d/8AFOeJ42Pw7hjI9IbJMzQDVkyOjBfI4nt/QL2xOPizHVal4IVcV4+3/hg6m1qfpN6gBdAj6IDILpGMcwGJpOt+1uLQAST9KFpBw7NLa2s8r67nr9UXNKS8nW6i3TXIbuBo+wofgjVLbhHRo/mQQS/i+kuEY06hu772m/u/wg0h8x+0ZMjntLdQBJtvrIIo8rLb97BUeTi+ULdXqbqBB1WBt/KkGZd7ddEfXkmRiug+VTarXXkvR3JjIJZtMQ06jsC7kOpJ29yrTwqMRB7ItLtTbeTQc8kbC+jUh4PiaY/M0B5cSN72Y2yaHUlwr6JxhyPY4SsYNw3zeulo20ntQtBUd8IfpIu2+au3xzx+w9dxgTtdHkgwtY1rHSxsb5jiRszU/ctuiG3VITL8Svgj/ZoHuMLNgSGHzN9Ti+uZ1dOVJNxDjsuQ+5nyPr4bdy+XbkgJH9uX48v1S7dDoqnH/s/9eP6r1JTmuGwduPfc2K/QUmXDuKOFAlwF8w4awP4Q6vqkLphdBFQ5lCqJPPntdVdd+f4rZQugqde0rdPT+0Xzgecwsfq1+YDrAaWguAdRLjvy5kDoCh+OYEc8b2aw53lteHOcdbZGkAGibIIJs7/ElnhiYajN6i6F8cjmi/UzVR27kuAr+8rLHgyzMlkmmi1ujcIPS1unU/0xAVTLbpbXcKVxcXcXVrUt1m8P7rFufE5MAWEtNgg6SDe1O3/mi4ztt/vez+pR3irA0lkraB9LJRtdiNpDj78wfcJTjy3vf+wr7747kQUn2c9n+vLvQwa6vaxuO41bfmE0xM5ogmG4d8LzZA02A76/CL+W6Swy6qJ+Q9hd0fqjI8ptuOkBpsSNPJwB3v22H5JEonR3KSxbOfT3fwHsUriyKQPbTCW1VOcdIcA4dwGHf391Y4o3zQslj3a9oc2t+fT+SrPDp2lrImR01znanEl2ktrT9a/T5rofg0a8No6xvkj6cmvOn6aSElxucf4h8iTX17v2KzPgyjoUBNiS9iuhz4vsg5sT2XkrHJ7RnOpoZR0KWZLZexXSJ8P2SzKwh2TYtGObOeSsk7FAzCTsVfZ8IdkrysMdlRGQDkylSNf2KGe13ZWvIxPZLZ4E5MSxC4FaEFM5Y0MWIxbRPBCSmEGKeyd4XCm9k3x+Ft7JUpDVArsWEeyYY+CeyscXDm9kdj4DeyU5h7BBjcPPZM4OGHsn+NhDsj2Yo7JTkwrCbG4YeyYwcPKbQwBEshCC1zLnEvtlxHMyYHEekwkNP95sji4f9zfxTT7XJhJhcOkbTmyBz9Y7+VGav6n8FfvHvg1vEMMsbQmZb8dx2Gqt2E9nDb2IB6LiU3HZG4EnDshj2uhmEsF7Fj7LZYnj+EhznDsR77V08peAiWHfvF2JAXMMjdy0tGmvY739Ai8V4MbyTv6T8iLH8/yUPCHhscrjyABrvRuvxpB48t733sd7TZK43TVnB54DZc8vH+ABo22Asn9SUNNJyN79VG+WrHIHntuhJH/NaojKmqbVi44mU1sTLcRpGwFkbjr8iSVBnZDWktYXEE6iTsbNbV7f1U+GWOxS1wAI0uYb036N77oDhGIXPcZhszfT/Eb/ADap9qV2zoS+IRpq3cvoQftvv7LbDBe9rbFWCbvl1GyWZ0m9gAWTsOQINKfh2Ro9fX9KKbtxglqfEZzjYI4rA+F5DgRvQvZb8HxX5EmlpAABc97rDWtHMn+nVa8a4s6YtLyHEAfWuV+6dQYYjjDARZAc8irLnb19OSBtqOeSZaypzc34fN63Mxi7Tyc/k+QDc3/C3bkuh8MhY/DpofReXFpIsj4b+VgqhvzDisAdGNb7+E+oXy1K9cB4k1zGtoho0xi+ZLRqd9LC52pva6QntpylubyV3jDYpTktIc0GSTy7JJYXRXz7ai1c4DyCQK2NH6bFdB4kdcsh1Co2ucxoAt7tVObt/drn0C5254dO5tNGt9b2Kt1Xas03DOxqa/5VOonnh/uMo3l1Uaogn39kZHKNVEaradQPIjZp/VJ4RpcQQQRs72I2IRsTqHQmq7Wa/JMnA6On1O+N3+vXHl4oc4fECwlrTz3cDXXl+BHNdT+ysOMGQH3YmBN+8Q/+q5I7iFjcg0P4Wg2RvuugeGPE0PCOFCXI1GXKfJLjQiy5zGtaxjnX8DSRd9iKtJjDIr4nWXYW7zo1NcXAb6Tpd7Gga/Aj8VDJjDsqf4H8fYDcVpysyFuTO982SCHNqR7qAJaC1oDGsA35BXvHnjlaHxSMkaeTmOa9p/zNNIpQsfOqQplwR2QGRw0HorG+NQPj9kpxDTKjPwkdkryeCWrvLGOyDniC9doPk59kcCSnK4CV0WeAdktyccdkyM2e2nOJ+BOQD+CPtdAycb2S5+Ib5J6mLcAvExgmuPihQ4kaZwtQyR6Mmj2PGCNixgtYwi4wlWN3s3hhRbIVrCEVGs2nt7No4lOyJeMKlEgRbQdzJI2Kj/av4GiysV+S0Bk8LdWoAfvIxzY/vQ3B6fJXb9pA7IXPzWFjg4iiCCO4OxRLHANz5XdIaLehXmCRfquv0XTvEnhXh4ILD5QBLnhtuLtqABJpo68t9uS5pnQBj3BrrAPpdysdCfdVJ3EM9yHgmxy6f6oR7Damjd06dVoZi1wc1xDgQWuBIIIOxBHIrTEO+HY5e2OV96RbTvbnFlACu1UL9ijW8YAfpe30mhY6f6JRj5LpfhPrLtRHIE8yR8zeyO/ZQHHXbg41fOnJMop8gtXeRTxGIix2e4g9wVAb0jsrfkxMOM8lpJAGgnnYP6UkWBG2R+lw37DstjUx5BEXD4g57NV6QQXV2CuE2bGXsaK2FuNWAAdr+qqM72MkcGd6+VFFS5ZDwWusuaNRNEAV8KCcd9mesH5fHHyveNiAdiBRdXLmrXwaXTHudOluwBIt5qyT8lT+AwtB1EBx3Ib2I6lR8T8QSOtuvSLIobbdkqdNS+SJtu4aZ3GGlxADS0a3E2R6iCAbHMA2QOSpEslvLt6Lid+dXfNEZOR6aB3Nh21UNq3/AN8lDjYj3/C2+55D8SqYQUEU1al4RproMMp7fPfpJI1Eg3uQd9/xR2JjOouJbpHMG7J6EJfj4gGxc3VdCqc2/c/PshX5zztdL1r4RtOu4KwyzJGxb6g8u+5RpvPYm9/yQXGeNzZUpkmdbqDWgANaxjRTI2NGzWgcgFHgYMs8gZEx0jzZoCztzPsFHmYMkL3MlY5j2mnNcKINX+iKKS8xdWrKplkbU28PeJ8nBl8zGlLD99vNjx/C9nJw/MdCEoU+BgyTSNjiY+R7jTWNBc4n2ARPxErwPpbwH42j4njl4aGSxkNnjBsAkelzTzLTR58qI9y/fGue/Y/4BysJ0k+SPKL2aGxag5xGoO1PAND4dhudzyXSnNUsoq+B6k0LpIULJjps5iifGgcQlNiKbGQM2KrG+FCy46zabvZVMjD9kvfhbq4TYgQbsQWjRlxXDw9w6I2LGPZerETBQQyA9kVFAsWLLHguOJTCMrxYvWMN/KK1diuPVYsW2PXBpuGvPI/qleZwOcggEm/dYsQ7UapMpfGPA2UTyJB5clXs37PsjSRpdvz2vkvFiapNIU1kT5HgjJb90/UFLp/DeS3/AJTj8t16sRqYIKcWSIgua9ldapHQ5pPNwob/AM1ixE1cxms/GiWloOxNnrf+iWtkOrnXy2WLF5RS4NPZXUdlLDkN+9fyWLFtrngmPjTmgiNoF7X1pBtjLt3OA/VYsWbUuDx69jB7n8iiY2zPFMZIR2ax5/QLFiGTsg4x3DPhXh7IMhYIXB5YTGHtdHV7aqI6fyT/ABPsmlLBr1a69VHa/awvViR2jN2pDPhv2TyscHNJa4cjdEbeytXDvB+SwPDnwP1kF/mxeaX00NGuzvQFBYsWP5uQlKwFJ9kkUkmp8eMAeYj/AGiEH/KHlo+lK4+GfCsGECMeGGMkU5w1ue4di91mva6WLERm4fgu66fzXtrFi08aFyjc5YsWHiF6hesWLDQaQIZzFixae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ISEBQUEhIQFBUVFRQUEBQVFA8QFBQUFBAWFBQUFBQXHCYeFxkjGRQUHy8gIycpLCwsFR4xNTAqNScrLDUBCQoKDgwOGg8PGiwcHyQpLCwqKSksKSwpLiwuLCwpLSwsLCwsKSouLCksLCwsLCwpKSwsLCwpLCwsKSkpLCosKf/AABEIAKgBLAMBIgACEQEDEQH/xAAcAAACAgMBAQAAAAAAAAAAAAAEBQMGAAIHAQj/xABBEAABBAECBAQDBQUGBAcAAAABAAIDEQQSIQUxQVEGEyJhMnGBB0KRobEUI1LB0VNicoLh8DNDkqIIFSRzstLx/8QAGwEAAwEBAQEBAAAAAAAAAAAAAgMEAQUABgf/xAAyEQACAQMDAQYEBgIDAAAAAAAAAQIDESEEEjFBE1FhcaHwBSLB0RQjgbHh8VORFTJS/9oADAMBAAIRAxEAPwDlGGN01halWIneNHakqHYpcBkYR2NsEHA3dMGt5KWTKEGwglHtbQUWLQATCKNSyZtjeBnJMWBRDSAKRMAshKZ4mhiRbGLwMUsSEBs3DVI1q3YLUjGIkgGyNzFsGqZrF6WIrA3INK2ZEbWwap4lqVwWz1sOy3aF7akY3ZNSFtmmlSNavWhQZHE4GfFNC35yMH80VgeT5z+2LGDOL5Ffe8p//VC2/wBF0n7Ds/zOHOjJ3ikNf4X7j82n8Vzz7WyH580zXNfG8xMhe0gtcI4Wh5aRzAdt8wrf/wCH69GX2Bi/Eh/9FdUV6K/Qni/zGdTlYhQ3dFz7qJsS5bWS2LwRFijLbU7gontQtBpkD20hpWIvSo3tQMNC9zENkMCYystAyQLAxRMDdIJ0HNOZceyl80dJkWYxRkW3kl+Q7um8w3QE0I1NLhYBBI7i9wqYASwV+XmUBM1XWbJx6NQxaqJAqPf2PX8P9VBLl4fWGH2NxgGrvpvZ/UfTpRpR/wDS9SD8TP8Axv0+5QpQhJTunXiDIa6Z3ltjawUGhlVVXZI5myUlkO6NKzGSd43eAjDKfYp2VexXJ5hyJNVFFF4G0EV7phixWUDA9McQ0oZFSQwij3ACbQRbboHBis2mgapZM1kuLBZTCKAXshohQRuK0oAGEMjUoiXkTUU1i1IU2axsUzWrcDZbMCYkLbNAFuGL0NW9IkgWyPQtmsUjAt/L7I1EByNWRqcBRlwa0ucQABbiTQAHMkqieJPF/mxvcJf2fDYdMmRRMkzv7KBnNzj+m5oJsYvhAPvfAs8efaBG3Jmhcxz4MdjdYa/y2y5D6LWSOadRja08m8zzoLlXEPHWTJtGzHgb0EMELDz/ALQgvP8A1KHxFxfHyMmR0Mc0UD9Ba0ua9+tkYZ5juhJokgEfEaSmSMaQGlpq7ILrN1Vg8vw6nmulCmooknNtkjvPyJGhxkleSGsBLpHGzs1o58+gX0b9mnhF3D8EMkH76V3mzDY6SQA1l9dLRv7krh3gAyNne6DJZj5DW/uNYtkln1MPbkN6PuKsjs/gz7RDPJ+yZzBBmA0BVRzCrDozuLI6XR5g9EjUbmrLgZRtfxLm5qiOyJLVE9i57RWmROZahcxFNao5RSBrqEmDviUEkJRYFqMupLaDTF8kRQM7TaczBBTDdAxiYnk2KWz806yRugcqALyYYqlZ0CUZTqJCcyJfm4w5hUQYLEOVCeZSednqtPsu+STSNq7VsGALJwgJBumExtBSc1VEnqG2InWCkuKE4gCCoMocDrGO4TaEJJiOTrA3UEy1DfFdSPxyTzS/GNFN2SitlLIJhETimsJoJfj8kex6AVIMgKltDxEIliNCWSNUjW0o2lShMQtmzVuAvAFs0I0gGYGKRzg0FziAACXEmgABZJPZbRNXFftf+0B0sjsDFJ0g1O5tl0hH/LbX3e/ek+EHJ4FNpcjPifjpnEcmSMPdHgYzDLkyA06anaWNaOpc7YD2JPJcs8VeJH5koe8aIWgtxYW7MjjuhQ6kkWXcyVHxYOxoRj7h8lSZI7VYZEf8Nuv3J9kBwfDEsoD78toMkxHMRxjU6vc1pHu4LoQgocEk6jmeT8Ke3yy4t/es8wAGy1peWjUPuk6bA7EHqp28CfQNUDyJ2HMi7+hTVvEXTTedKGuugIzqDGMZ6WRNqqa1oAFfraa42PQbqcNDjdA6tJb6dT2DlsT8+iTUrOJ39D8LhVhuqdSnZGFJGLINe9p9h+Ki6BokJ87Gc2XCm5vaWODnRPPMtcAaPcDuVepsBksWqQF7XNZTb+B+h+7gBQYGuG5+fVBeCfslhyp5HSyvDIpADFooyN/xk20WCCKuiEMNTGatIm1nw50Xvp8LnwO3Y+RrjY+q1Na6u2poP81jgpnNA25AclESpJEyNBsopgpXqMBKfcGiNgpazNUkhUdbIGgl3kWwCBkFlGFqHe1LY1C3JhQkkKavahcmIUgGJiOdoB5IDJkAHJOJoRzKVZ8QrZMi8mlezXB11zSHKCd5TaJSjLar6YDQqmZSBfzTDI5Je8bqyIioe4oTnEFpTiJvihDUCorAwh2TjDNJLGd05xDYUVQsiOsUdUxxTaU42wTCAm1HIYP4YxSMhjtK8dxITLHBCARIKaylOxQsep4wjQlk7VI0KNqnamoUzYBbALAV6mC2KPGXGP2Th+RNvbYyGVsdT/Q383BfOXhTg758pksliNrvNmebFtDwNIPdxIb9T2XbvtrcRwaWv7SG/lr/AK0uSy8ZZHgCON9uMJdLWwaTpiZHfUgSPcT3rsrqCtG6Ja8sJFc4nmMycmSRxLWnUQQNR9LToLgSPidpB7auS84dMGQSj78ro4x/7bSZJP8AubF+aX42M57qaPn2A6k9gjqBkobnYaieZ6/TkPoqnwKhbcrjnhttHpO5aWusD7zS1wF30PNOMGAW3ckEHXpGpzRqIOxoXQv/ADBLeHQPAII/uuscjbXfQ7Df3PdOsSB7N/U36b2W2275A236Fcuq8n6JoUnRUo4uv1a/i5YsCIMjc57Q/wDdtErLA+Foo2TWzGX+I5mk98Oz+Tk63GgSdw0jWx7WnubArY/NIcaZrDqH7zzCGyCg5oPUnbu0+wCnff8AaapG2bA0inOB0tHcAtP1Clv1F16O9OLxe/v339TrT1FpUHBsgyY0TibJY2zysgUT+IRKpecnxri4txfQ1UcjVuVqRaBmohAtaHZTltLQhLaDTB5GodzERJIoUtoYgSRqGmGyLmf2QE81WljUK8hpKTZ+wKdPfVlJOIMLrTIcjLCLIjvdL8iPZN3/AAlKspysgwWhBkoB/NMMwoBzVdHglqG+IU8xuSSYQTqLkEFQOjwExGimmFNRSaRyYY/JSzWCpMscct1SYRSJNw5+yPgf6lHJDeSwYEuyZMkSWB9UmUcqUKkhnEbRTH0lsL0dE8I0xEkFNcp4yh4yiGJ0RMjdbsC0BW4TELYq8beHzm8PyMdtansuO9h5jCHs/EtA+q+eG42LA3/1cWQJfhdCdEcYLDyJHqPL2X1AHUlHHPB2Fm0cnHjkI5O9bHf9TCCVXSq7cE84bj5gzOKawW48YjjG79IJ2ugXO51ZHNOvC+FG+B4OnWDqaSDbQB1I7lxVo4/w+Hh3mwCJlW9oJB/eNcOTjve1H/8Adqd4fjJe9sV6TYdIb9DHN+8e/Me5TJ1N8W+Cfi6HnCa1kPdXmRNIBJ+K7aW31pqd4+SzyvKaDZ1C6rYinUep3HyVe4vw4NhfI57y9oaGO9Ok6SdiOnxFecJ49sD7ODT0Bptkt6E2PnXVRVIb/mR9Z8I10JQjp5YaePH+v2LCZWgPY7U3ULtull8q0tHTYdN+ii4nxyOOJr20TflaRqEjxp5X03I990r4nxlzZm6XiR9RgEWA0taKGq+Tbq9vhT/w1h8OfTzPG2YOAbJJrlpx+9HHWkEdCevyS9lrNo6Os1iprs6eZ24XT30+h1vggrHjAqmt0iuzfSL99kUVFw1sTYmshc1zGNDRTg7Ybbnvz+togplsI+Qbd7shLlgWxC0eUARHIVjeS8HNaPKWH4GmgWoZxupZChid0tjIg7hzSjMdum0wNoKWMJY6ItcwVukuY+7pPcgCik2TCAEcRqEso23SfiG3JOM51BIsw2rKZjQonHNL3jdMMhu6BfzV8SWoiTBam+PuEpwU6xGpdQOgsHkrUdjP2Qk0W6IMdAJDyhzTTH2E8BqYQuSrhDC5qZFtEKOfI1cDbGNo2F1FLsNGEbpLMkOIDaPgpJoH7JliP2XkIkhhE9ThyBEu6JbImpiGgphUmtCtkUObxmGEfvHtBqw27cR3rt7pqkBtbdkHTTNY0ueQ1rQS4nYADmSqTx77TGscG45B56nEanbi26WkjT3t34JNx7xp5roy55ZG4+loDyyvMDdbyOfX2oFULjmYwyP8gMG5JeNVuJHqcNVn2HYcqTYJyZfS0qit08+HvkG8SeK55pteQTKw1cbyPhDr2La09fxK3yuNMEeqBjBFdBlUQa5kdbo7jqqrlSWf1Vl8I8KD49bhRDtidO4Dh/FtQJJ/ylWTjGMU2czsfxVdqGBhjcPM0QM5k0nd7W6A5u5AB1crIHTql/FfDzsWMkODonuab5PjeNYAcOx3BI66RsrK1jLOwaQSxzhqLX8y0AnnWm/ftuE44XG17HMmZ6ZD5bm7uBadI0kjkBpsH3tSdq4vw7jt/wDF0lS+TEl1+/v6nJD50jTJpd5eprXPo6b3ppP8k84VlOYWuZYpwvbq0bH5dPqm/jHRDiGARtaTKx8b2DS10bdTfh6Os9Ox7qu8PyffYDf6Dt+Kocu0hdI9pIqhqds5Nt2beOft9zq3AONE/vfMcxxIa6gXN1OdbddbNBrSBXUE3sVd+BeJBO7Q8U7SHxuotEjT2B5EWNutghcU4fxFwePUAASSPiYXBoG4bzB0NBI7WrLw7Nc9rpGlo0uDdJIa1jS3Yh3MH4ao82rn5gzparQxrLcuvD7s4/pnYHFROKrnBfF7HNjjyCWSO2a51aXEGhZHI/OrIKsbhsjvc+Zq0J0ZbZr+fIicVE5y9lKicdkpsxI8e9RFRl+6x70u4xIimKDlU8jkFkyUhGxQHlx11SbNdQTKea0ty57RRHJCLJBNpNlXaeZjuaS5TrVlMxijI6pe4ozKO6E0q6PBJUV2T4BCcQTtrmqjHMVPHkHutnT3CqerUVaxacyYUCCt25QLOaq4yT3REc57pfZYGfik3wX3gOW0N3IRuTmNDhRVAjynDkUTHmOJ3JU0tPm41ahWtY6Xi5Ta5hSHPFqiRcQcBzRcPED3SHQYfbJl6gzB3TXCyxSoEGae6Z43EzSU6bRm5Muv7TujIsgFU+PPPMnYblIOPeK/MY9kb3gMbqkDR632D6D1aD/JehGTeD21SLfxnxqI3mOFoc6v+IS0MvqB3I78vmqBn8XkkeQHeZK53Ki+26STfyrlXVL8NokkZIQR6WgtGxoCyy/1I3W08ogZ5jGua5znsjk3BB008MJ5gAgKuNJJ5LacVGPy4v1fUAy853OR8j9hbXGhY6VvsEr4xkh51NYIxQGkWeQomz3RXEHREMEeou0/vNQAGq+Qom/ntz5ILG4fNPIY2NJLb1dmAH1F3YBVwSWWDqquNkfIi8P8EOVkNjBptgyO7MHMrp+BCxksUBOkPboOgeaWbFrX6R6Q0Gzvv7dTB4f4XBiSQxvDmeaAfN9Op7iaJGocm7m6pvztHO/ZzIcWZ3nFut8ckZcyBlNJ9bhbpGjq41XIWkVJdo79AtHp1Qi08t826e/dzzFjdHeuTJBjP7vHkEjXT3qA0guscmk0HdAHXa0xYw1kYc2Rzy8kb8m7AHpsa2sDbr3HGex/latD5w8CORj3saAC1rGtb6dbgTd0KHU1aZcOyHiM0dc33Xh2zbui0HkfQavt12SKh043im/fv1FHizhb8nEIYCDGwv0EhzhT9RaXfKzf0XMcSSjzO3MLsmViOadIdJZaXO1UaJsgk8/VuO1D3XM/FvBjj5Ti0eiT1t5bE7ub9CnaWfMGcv4hScZRrw6c+XT1JsXK26dN+1E3XQ3/ACCZ4uca6d6r4jqJBcDsTTiOW4/FV/Hdt9KG9UbB+u1hGRSbAdPhGo7AF5B/y2XfminBHTpV7x+bueX5d3cXDD4lbYQ0EGP7xJLmu1UfYCgw9L3HSleuB+JiHeTPYJbqjc4VtVlrvYWN+S46zKJo2et3Zskg6r77fmVbMF5m10+3UC4O39TtxuOWx07cgaNilJKG03UUoVYvd493nj195OnyZYtRyZQVN4PxhwBjk1ag4tjLuZYOVnkeRH0TM523NTu6OBUoulLaxk/OCjHEB1VcnzNzuh8jMoc1qiwcFlmz287S7J4i1Iv/ADDug8zPCNUme3pDPJzxaXZOcKsFA5Wc0t57pRLn0CE+FE86wbNxIdUqy85vRB5GR7pfNOrIUkJlqLE02QhjkKB8ihJVKiSS1EmzGKVq9jjRUWOtbJkCgqZhKOjwx2RsGEOyByGIWMceyLgDuycwYI7BMcfBb2CVKQ1MRRsd2RUbXdlZYMEdkwg4c3sEiUhikViKYsBc/ZoFuPYLfgvGmzF4bZ08zRAonY39FH9puQ2KGOFuzpCXur+BuwH1d/8AFOeJ42Pw7hjI9IbJMzQDVkyOjBfI4nt/QL2xOPizHVal4IVcV4+3/hg6m1qfpN6gBdAj6IDILpGMcwGJpOt+1uLQAST9KFpBw7NLa2s8r67nr9UXNKS8nW6i3TXIbuBo+wofgjVLbhHRo/mQQS/i+kuEY06hu772m/u/wg0h8x+0ZMjntLdQBJtvrIIo8rLb97BUeTi+ULdXqbqBB1WBt/KkGZd7ddEfXkmRiug+VTarXXkvR3JjIJZtMQ06jsC7kOpJ29yrTwqMRB7ItLtTbeTQc8kbC+jUh4PiaY/M0B5cSN72Y2yaHUlwr6JxhyPY4SsYNw3zeulo20ntQtBUd8IfpIu2+au3xzx+w9dxgTtdHkgwtY1rHSxsb5jiRszU/ctuiG3VITL8Svgj/ZoHuMLNgSGHzN9Ti+uZ1dOVJNxDjsuQ+5nyPr4bdy+XbkgJH9uX48v1S7dDoqnH/s/9eP6r1JTmuGwduPfc2K/QUmXDuKOFAlwF8w4awP4Q6vqkLphdBFQ5lCqJPPntdVdd+f4rZQugqde0rdPT+0Xzgecwsfq1+YDrAaWguAdRLjvy5kDoCh+OYEc8b2aw53lteHOcdbZGkAGibIIJs7/ElnhiYajN6i6F8cjmi/UzVR27kuAr+8rLHgyzMlkmmi1ujcIPS1unU/0xAVTLbpbXcKVxcXcXVrUt1m8P7rFufE5MAWEtNgg6SDe1O3/mi4ztt/vez+pR3irA0lkraB9LJRtdiNpDj78wfcJTjy3vf+wr7747kQUn2c9n+vLvQwa6vaxuO41bfmE0xM5ogmG4d8LzZA02A76/CL+W6Swy6qJ+Q9hd0fqjI8ptuOkBpsSNPJwB3v22H5JEonR3KSxbOfT3fwHsUriyKQPbTCW1VOcdIcA4dwGHf391Y4o3zQslj3a9oc2t+fT+SrPDp2lrImR01znanEl2ktrT9a/T5rofg0a8No6xvkj6cmvOn6aSElxucf4h8iTX17v2KzPgyjoUBNiS9iuhz4vsg5sT2XkrHJ7RnOpoZR0KWZLZexXSJ8P2SzKwh2TYtGObOeSsk7FAzCTsVfZ8IdkrysMdlRGQDkylSNf2KGe13ZWvIxPZLZ4E5MSxC4FaEFM5Y0MWIxbRPBCSmEGKeyd4XCm9k3x+Ft7JUpDVArsWEeyYY+CeyscXDm9kdj4DeyU5h7BBjcPPZM4OGHsn+NhDsj2Yo7JTkwrCbG4YeyYwcPKbQwBEshCC1zLnEvtlxHMyYHEekwkNP95sji4f9zfxTT7XJhJhcOkbTmyBz9Y7+VGav6n8FfvHvg1vEMMsbQmZb8dx2Gqt2E9nDb2IB6LiU3HZG4EnDshj2uhmEsF7Fj7LZYnj+EhznDsR77V08peAiWHfvF2JAXMMjdy0tGmvY739Ai8V4MbyTv6T8iLH8/yUPCHhscrjyABrvRuvxpB48t733sd7TZK43TVnB54DZc8vH+ABo22Asn9SUNNJyN79VG+WrHIHntuhJH/NaojKmqbVi44mU1sTLcRpGwFkbjr8iSVBnZDWktYXEE6iTsbNbV7f1U+GWOxS1wAI0uYb036N77oDhGIXPcZhszfT/Eb/ADap9qV2zoS+IRpq3cvoQftvv7LbDBe9rbFWCbvl1GyWZ0m9gAWTsOQINKfh2Ro9fX9KKbtxglqfEZzjYI4rA+F5DgRvQvZb8HxX5EmlpAABc97rDWtHMn+nVa8a4s6YtLyHEAfWuV+6dQYYjjDARZAc8irLnb19OSBtqOeSZaypzc34fN63Mxi7Tyc/k+QDc3/C3bkuh8MhY/DpofReXFpIsj4b+VgqhvzDisAdGNb7+E+oXy1K9cB4k1zGtoho0xi+ZLRqd9LC52pva6QntpylubyV3jDYpTktIc0GSTy7JJYXRXz7ai1c4DyCQK2NH6bFdB4kdcsh1Co2ucxoAt7tVObt/drn0C5254dO5tNGt9b2Kt1Xas03DOxqa/5VOonnh/uMo3l1Uaogn39kZHKNVEaradQPIjZp/VJ4RpcQQQRs72I2IRsTqHQmq7Wa/JMnA6On1O+N3+vXHl4oc4fECwlrTz3cDXXl+BHNdT+ysOMGQH3YmBN+8Q/+q5I7iFjcg0P4Wg2RvuugeGPE0PCOFCXI1GXKfJLjQiy5zGtaxjnX8DSRd9iKtJjDIr4nWXYW7zo1NcXAb6Tpd7Gga/Aj8VDJjDsqf4H8fYDcVpysyFuTO982SCHNqR7qAJaC1oDGsA35BXvHnjlaHxSMkaeTmOa9p/zNNIpQsfOqQplwR2QGRw0HorG+NQPj9kpxDTKjPwkdkryeCWrvLGOyDniC9doPk59kcCSnK4CV0WeAdktyccdkyM2e2nOJ+BOQD+CPtdAycb2S5+Ib5J6mLcAvExgmuPihQ4kaZwtQyR6Mmj2PGCNixgtYwi4wlWN3s3hhRbIVrCEVGs2nt7No4lOyJeMKlEgRbQdzJI2Kj/av4GiysV+S0Bk8LdWoAfvIxzY/vQ3B6fJXb9pA7IXPzWFjg4iiCCO4OxRLHANz5XdIaLehXmCRfquv0XTvEnhXh4ILD5QBLnhtuLtqABJpo68t9uS5pnQBj3BrrAPpdysdCfdVJ3EM9yHgmxy6f6oR7Damjd06dVoZi1wc1xDgQWuBIIIOxBHIrTEO+HY5e2OV96RbTvbnFlACu1UL9ijW8YAfpe30mhY6f6JRj5LpfhPrLtRHIE8yR8zeyO/ZQHHXbg41fOnJMop8gtXeRTxGIix2e4g9wVAb0jsrfkxMOM8lpJAGgnnYP6UkWBG2R+lw37DstjUx5BEXD4g57NV6QQXV2CuE2bGXsaK2FuNWAAdr+qqM72MkcGd6+VFFS5ZDwWusuaNRNEAV8KCcd9mesH5fHHyveNiAdiBRdXLmrXwaXTHudOluwBIt5qyT8lT+AwtB1EBx3Ib2I6lR8T8QSOtuvSLIobbdkqdNS+SJtu4aZ3GGlxADS0a3E2R6iCAbHMA2QOSpEslvLt6Lid+dXfNEZOR6aB3Nh21UNq3/AN8lDjYj3/C2+55D8SqYQUEU1al4RproMMp7fPfpJI1Eg3uQd9/xR2JjOouJbpHMG7J6EJfj4gGxc3VdCqc2/c/PshX5zztdL1r4RtOu4KwyzJGxb6g8u+5RpvPYm9/yQXGeNzZUpkmdbqDWgANaxjRTI2NGzWgcgFHgYMs8gZEx0jzZoCztzPsFHmYMkL3MlY5j2mnNcKINX+iKKS8xdWrKplkbU28PeJ8nBl8zGlLD99vNjx/C9nJw/MdCEoU+BgyTSNjiY+R7jTWNBc4n2ARPxErwPpbwH42j4njl4aGSxkNnjBsAkelzTzLTR58qI9y/fGue/Y/4BysJ0k+SPKL2aGxag5xGoO1PAND4dhudzyXSnNUsoq+B6k0LpIULJjps5iifGgcQlNiKbGQM2KrG+FCy46zabvZVMjD9kvfhbq4TYgQbsQWjRlxXDw9w6I2LGPZerETBQQyA9kVFAsWLLHguOJTCMrxYvWMN/KK1diuPVYsW2PXBpuGvPI/qleZwOcggEm/dYsQ7UapMpfGPA2UTyJB5clXs37PsjSRpdvz2vkvFiapNIU1kT5HgjJb90/UFLp/DeS3/AJTj8t16sRqYIKcWSIgua9ldapHQ5pPNwob/AM1ixE1cxms/GiWloOxNnrf+iWtkOrnXy2WLF5RS4NPZXUdlLDkN+9fyWLFtrngmPjTmgiNoF7X1pBtjLt3OA/VYsWbUuDx69jB7n8iiY2zPFMZIR2ax5/QLFiGTsg4x3DPhXh7IMhYIXB5YTGHtdHV7aqI6fyT/ABPsmlLBr1a69VHa/awvViR2jN2pDPhv2TyscHNJa4cjdEbeytXDvB+SwPDnwP1kF/mxeaX00NGuzvQFBYsWP5uQlKwFJ9kkUkmp8eMAeYj/AGiEH/KHlo+lK4+GfCsGECMeGGMkU5w1ue4di91mva6WLERm4fgu66fzXtrFi08aFyjc5YsWHiF6hesWLDQaQIZzFixae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ISEBQUEhIQFBUVFRQUEBQVFA8QFBQUFBAWFBQUFBQXHCYeFxkjGRQUHy8gIycpLCwsFR4xNTAqNScrLDUBCQoKDgwOGg8PGiwcHyQpLCwqKSksKSwpLiwuLCwpLSwsLCwsKSouLCksLCwsLCwpKSwsLCwpLCwsKSkpLCosKf/AABEIAKgBLAMBIgACEQEDEQH/xAAcAAACAgMBAQAAAAAAAAAAAAAEBQMGAAIHAQj/xABBEAABBAECBAQDBQUGBAcAAAABAAIDEQQSIQUxQVEGEyJhMnGBB0KRobEUI1LB0VNicoLh8DNDkqIIFSRzstLx/8QAGwEAAwEBAQEBAAAAAAAAAAAAAgMEAQUABgf/xAAyEQACAQMDAQYEBgIDAAAAAAAAAQIDESEEEjFBE1FhcaHwBSLB0RQjgbHh8VORFTJS/9oADAMBAAIRAxEAPwDlGGN01halWIneNHakqHYpcBkYR2NsEHA3dMGt5KWTKEGwglHtbQUWLQATCKNSyZtjeBnJMWBRDSAKRMAshKZ4mhiRbGLwMUsSEBs3DVI1q3YLUjGIkgGyNzFsGqZrF6WIrA3INK2ZEbWwap4lqVwWz1sOy3aF7akY3ZNSFtmmlSNavWhQZHE4GfFNC35yMH80VgeT5z+2LGDOL5Ffe8p//VC2/wBF0n7Ds/zOHOjJ3ikNf4X7j82n8Vzz7WyH580zXNfG8xMhe0gtcI4Wh5aRzAdt8wrf/wCH69GX2Bi/Eh/9FdUV6K/Qni/zGdTlYhQ3dFz7qJsS5bWS2LwRFijLbU7gontQtBpkD20hpWIvSo3tQMNC9zENkMCYystAyQLAxRMDdIJ0HNOZceyl80dJkWYxRkW3kl+Q7um8w3QE0I1NLhYBBI7i9wqYASwV+XmUBM1XWbJx6NQxaqJAqPf2PX8P9VBLl4fWGH2NxgGrvpvZ/UfTpRpR/wDS9SD8TP8Axv0+5QpQhJTunXiDIa6Z3ltjawUGhlVVXZI5myUlkO6NKzGSd43eAjDKfYp2VexXJ5hyJNVFFF4G0EV7phixWUDA9McQ0oZFSQwij3ACbQRbboHBis2mgapZM1kuLBZTCKAXshohQRuK0oAGEMjUoiXkTUU1i1IU2axsUzWrcDZbMCYkLbNAFuGL0NW9IkgWyPQtmsUjAt/L7I1EByNWRqcBRlwa0ucQABbiTQAHMkqieJPF/mxvcJf2fDYdMmRRMkzv7KBnNzj+m5oJsYvhAPvfAs8efaBG3Jmhcxz4MdjdYa/y2y5D6LWSOadRja08m8zzoLlXEPHWTJtGzHgb0EMELDz/ALQgvP8A1KHxFxfHyMmR0Mc0UD9Ba0ua9+tkYZ5juhJokgEfEaSmSMaQGlpq7ILrN1Vg8vw6nmulCmooknNtkjvPyJGhxkleSGsBLpHGzs1o58+gX0b9mnhF3D8EMkH76V3mzDY6SQA1l9dLRv7krh3gAyNne6DJZj5DW/uNYtkln1MPbkN6PuKsjs/gz7RDPJ+yZzBBmA0BVRzCrDozuLI6XR5g9EjUbmrLgZRtfxLm5qiOyJLVE9i57RWmROZahcxFNao5RSBrqEmDviUEkJRYFqMupLaDTF8kRQM7TaczBBTDdAxiYnk2KWz806yRugcqALyYYqlZ0CUZTqJCcyJfm4w5hUQYLEOVCeZSednqtPsu+STSNq7VsGALJwgJBumExtBSc1VEnqG2InWCkuKE4gCCoMocDrGO4TaEJJiOTrA3UEy1DfFdSPxyTzS/GNFN2SitlLIJhETimsJoJfj8kex6AVIMgKltDxEIliNCWSNUjW0o2lShMQtmzVuAvAFs0I0gGYGKRzg0FziAACXEmgABZJPZbRNXFftf+0B0sjsDFJ0g1O5tl0hH/LbX3e/ek+EHJ4FNpcjPifjpnEcmSMPdHgYzDLkyA06anaWNaOpc7YD2JPJcs8VeJH5koe8aIWgtxYW7MjjuhQ6kkWXcyVHxYOxoRj7h8lSZI7VYZEf8Nuv3J9kBwfDEsoD78toMkxHMRxjU6vc1pHu4LoQgocEk6jmeT8Ke3yy4t/es8wAGy1peWjUPuk6bA7EHqp28CfQNUDyJ2HMi7+hTVvEXTTedKGuugIzqDGMZ6WRNqqa1oAFfraa42PQbqcNDjdA6tJb6dT2DlsT8+iTUrOJ39D8LhVhuqdSnZGFJGLINe9p9h+Ki6BokJ87Gc2XCm5vaWODnRPPMtcAaPcDuVepsBksWqQF7XNZTb+B+h+7gBQYGuG5+fVBeCfslhyp5HSyvDIpADFooyN/xk20WCCKuiEMNTGatIm1nw50Xvp8LnwO3Y+RrjY+q1Na6u2poP81jgpnNA25AclESpJEyNBsopgpXqMBKfcGiNgpazNUkhUdbIGgl3kWwCBkFlGFqHe1LY1C3JhQkkKavahcmIUgGJiOdoB5IDJkAHJOJoRzKVZ8QrZMi8mlezXB11zSHKCd5TaJSjLar6YDQqmZSBfzTDI5Je8bqyIioe4oTnEFpTiJvihDUCorAwh2TjDNJLGd05xDYUVQsiOsUdUxxTaU42wTCAm1HIYP4YxSMhjtK8dxITLHBCARIKaylOxQsep4wjQlk7VI0KNqnamoUzYBbALAV6mC2KPGXGP2Th+RNvbYyGVsdT/Q383BfOXhTg758pksliNrvNmebFtDwNIPdxIb9T2XbvtrcRwaWv7SG/lr/AK0uSy8ZZHgCON9uMJdLWwaTpiZHfUgSPcT3rsrqCtG6Ja8sJFc4nmMycmSRxLWnUQQNR9LToLgSPidpB7auS84dMGQSj78ro4x/7bSZJP8AubF+aX42M57qaPn2A6k9gjqBkobnYaieZ6/TkPoqnwKhbcrjnhttHpO5aWusD7zS1wF30PNOMGAW3ckEHXpGpzRqIOxoXQv/ADBLeHQPAII/uuscjbXfQ7Df3PdOsSB7N/U36b2W2275A236Fcuq8n6JoUnRUo4uv1a/i5YsCIMjc57Q/wDdtErLA+Foo2TWzGX+I5mk98Oz+Tk63GgSdw0jWx7WnubArY/NIcaZrDqH7zzCGyCg5oPUnbu0+wCnff8AaapG2bA0inOB0tHcAtP1Clv1F16O9OLxe/v339TrT1FpUHBsgyY0TibJY2zysgUT+IRKpecnxri4txfQ1UcjVuVqRaBmohAtaHZTltLQhLaDTB5GodzERJIoUtoYgSRqGmGyLmf2QE81WljUK8hpKTZ+wKdPfVlJOIMLrTIcjLCLIjvdL8iPZN3/AAlKspysgwWhBkoB/NMMwoBzVdHglqG+IU8xuSSYQTqLkEFQOjwExGimmFNRSaRyYY/JSzWCpMscct1SYRSJNw5+yPgf6lHJDeSwYEuyZMkSWB9UmUcqUKkhnEbRTH0lsL0dE8I0xEkFNcp4yh4yiGJ0RMjdbsC0BW4TELYq8beHzm8PyMdtansuO9h5jCHs/EtA+q+eG42LA3/1cWQJfhdCdEcYLDyJHqPL2X1AHUlHHPB2Fm0cnHjkI5O9bHf9TCCVXSq7cE84bj5gzOKawW48YjjG79IJ2ugXO51ZHNOvC+FG+B4OnWDqaSDbQB1I7lxVo4/w+Hh3mwCJlW9oJB/eNcOTjve1H/8Adqd4fjJe9sV6TYdIb9DHN+8e/Me5TJ1N8W+Cfi6HnCa1kPdXmRNIBJ+K7aW31pqd4+SzyvKaDZ1C6rYinUep3HyVe4vw4NhfI57y9oaGO9Ok6SdiOnxFecJ49sD7ODT0Bptkt6E2PnXVRVIb/mR9Z8I10JQjp5YaePH+v2LCZWgPY7U3ULtull8q0tHTYdN+ii4nxyOOJr20TflaRqEjxp5X03I990r4nxlzZm6XiR9RgEWA0taKGq+Tbq9vhT/w1h8OfTzPG2YOAbJJrlpx+9HHWkEdCevyS9lrNo6Os1iprs6eZ24XT30+h1vggrHjAqmt0iuzfSL99kUVFw1sTYmshc1zGNDRTg7Ybbnvz+togplsI+Qbd7shLlgWxC0eUARHIVjeS8HNaPKWH4GmgWoZxupZChid0tjIg7hzSjMdum0wNoKWMJY6ItcwVukuY+7pPcgCik2TCAEcRqEso23SfiG3JOM51BIsw2rKZjQonHNL3jdMMhu6BfzV8SWoiTBam+PuEpwU6xGpdQOgsHkrUdjP2Qk0W6IMdAJDyhzTTH2E8BqYQuSrhDC5qZFtEKOfI1cDbGNo2F1FLsNGEbpLMkOIDaPgpJoH7JliP2XkIkhhE9ThyBEu6JbImpiGgphUmtCtkUObxmGEfvHtBqw27cR3rt7pqkBtbdkHTTNY0ueQ1rQS4nYADmSqTx77TGscG45B56nEanbi26WkjT3t34JNx7xp5roy55ZG4+loDyyvMDdbyOfX2oFULjmYwyP8gMG5JeNVuJHqcNVn2HYcqTYJyZfS0qit08+HvkG8SeK55pteQTKw1cbyPhDr2La09fxK3yuNMEeqBjBFdBlUQa5kdbo7jqqrlSWf1Vl8I8KD49bhRDtidO4Dh/FtQJJ/ylWTjGMU2czsfxVdqGBhjcPM0QM5k0nd7W6A5u5AB1crIHTql/FfDzsWMkODonuab5PjeNYAcOx3BI66RsrK1jLOwaQSxzhqLX8y0AnnWm/ftuE44XG17HMmZ6ZD5bm7uBadI0kjkBpsH3tSdq4vw7jt/wDF0lS+TEl1+/v6nJD50jTJpd5eprXPo6b3ppP8k84VlOYWuZYpwvbq0bH5dPqm/jHRDiGARtaTKx8b2DS10bdTfh6Os9Ox7qu8PyffYDf6Dt+Kocu0hdI9pIqhqds5Nt2beOft9zq3AONE/vfMcxxIa6gXN1OdbddbNBrSBXUE3sVd+BeJBO7Q8U7SHxuotEjT2B5EWNutghcU4fxFwePUAASSPiYXBoG4bzB0NBI7WrLw7Nc9rpGlo0uDdJIa1jS3Yh3MH4ao82rn5gzparQxrLcuvD7s4/pnYHFROKrnBfF7HNjjyCWSO2a51aXEGhZHI/OrIKsbhsjvc+Zq0J0ZbZr+fIicVE5y9lKicdkpsxI8e9RFRl+6x70u4xIimKDlU8jkFkyUhGxQHlx11SbNdQTKea0ty57RRHJCLJBNpNlXaeZjuaS5TrVlMxijI6pe4ozKO6E0q6PBJUV2T4BCcQTtrmqjHMVPHkHutnT3CqerUVaxacyYUCCt25QLOaq4yT3REc57pfZYGfik3wX3gOW0N3IRuTmNDhRVAjynDkUTHmOJ3JU0tPm41ahWtY6Xi5Ta5hSHPFqiRcQcBzRcPED3SHQYfbJl6gzB3TXCyxSoEGae6Z43EzSU6bRm5Muv7TujIsgFU+PPPMnYblIOPeK/MY9kb3gMbqkDR632D6D1aD/JehGTeD21SLfxnxqI3mOFoc6v+IS0MvqB3I78vmqBn8XkkeQHeZK53Ki+26STfyrlXVL8NokkZIQR6WgtGxoCyy/1I3W08ogZ5jGua5znsjk3BB008MJ5gAgKuNJJ5LacVGPy4v1fUAy853OR8j9hbXGhY6VvsEr4xkh51NYIxQGkWeQomz3RXEHREMEeou0/vNQAGq+Qom/ntz5ILG4fNPIY2NJLb1dmAH1F3YBVwSWWDqquNkfIi8P8EOVkNjBptgyO7MHMrp+BCxksUBOkPboOgeaWbFrX6R6Q0Gzvv7dTB4f4XBiSQxvDmeaAfN9Op7iaJGocm7m6pvztHO/ZzIcWZ3nFut8ckZcyBlNJ9bhbpGjq41XIWkVJdo79AtHp1Qi08t826e/dzzFjdHeuTJBjP7vHkEjXT3qA0guscmk0HdAHXa0xYw1kYc2Rzy8kb8m7AHpsa2sDbr3HGex/latD5w8CORj3saAC1rGtb6dbgTd0KHU1aZcOyHiM0dc33Xh2zbui0HkfQavt12SKh043im/fv1FHizhb8nEIYCDGwv0EhzhT9RaXfKzf0XMcSSjzO3MLsmViOadIdJZaXO1UaJsgk8/VuO1D3XM/FvBjj5Ti0eiT1t5bE7ub9CnaWfMGcv4hScZRrw6c+XT1JsXK26dN+1E3XQ3/ACCZ4uca6d6r4jqJBcDsTTiOW4/FV/Hdt9KG9UbB+u1hGRSbAdPhGo7AF5B/y2XfminBHTpV7x+bueX5d3cXDD4lbYQ0EGP7xJLmu1UfYCgw9L3HSleuB+JiHeTPYJbqjc4VtVlrvYWN+S46zKJo2et3Zskg6r77fmVbMF5m10+3UC4O39TtxuOWx07cgaNilJKG03UUoVYvd493nj195OnyZYtRyZQVN4PxhwBjk1ag4tjLuZYOVnkeRH0TM523NTu6OBUoulLaxk/OCjHEB1VcnzNzuh8jMoc1qiwcFlmz287S7J4i1Iv/ADDug8zPCNUme3pDPJzxaXZOcKsFA5Wc0t57pRLn0CE+FE86wbNxIdUqy85vRB5GR7pfNOrIUkJlqLE02QhjkKB8ihJVKiSS1EmzGKVq9jjRUWOtbJkCgqZhKOjwx2RsGEOyByGIWMceyLgDuycwYI7BMcfBb2CVKQ1MRRsd2RUbXdlZYMEdkwg4c3sEiUhikViKYsBc/ZoFuPYLfgvGmzF4bZ08zRAonY39FH9puQ2KGOFuzpCXur+BuwH1d/8AFOeJ42Pw7hjI9IbJMzQDVkyOjBfI4nt/QL2xOPizHVal4IVcV4+3/hg6m1qfpN6gBdAj6IDILpGMcwGJpOt+1uLQAST9KFpBw7NLa2s8r67nr9UXNKS8nW6i3TXIbuBo+wofgjVLbhHRo/mQQS/i+kuEY06hu772m/u/wg0h8x+0ZMjntLdQBJtvrIIo8rLb97BUeTi+ULdXqbqBB1WBt/KkGZd7ddEfXkmRiug+VTarXXkvR3JjIJZtMQ06jsC7kOpJ29yrTwqMRB7ItLtTbeTQc8kbC+jUh4PiaY/M0B5cSN72Y2yaHUlwr6JxhyPY4SsYNw3zeulo20ntQtBUd8IfpIu2+au3xzx+w9dxgTtdHkgwtY1rHSxsb5jiRszU/ctuiG3VITL8Svgj/ZoHuMLNgSGHzN9Ti+uZ1dOVJNxDjsuQ+5nyPr4bdy+XbkgJH9uX48v1S7dDoqnH/s/9eP6r1JTmuGwduPfc2K/QUmXDuKOFAlwF8w4awP4Q6vqkLphdBFQ5lCqJPPntdVdd+f4rZQugqde0rdPT+0Xzgecwsfq1+YDrAaWguAdRLjvy5kDoCh+OYEc8b2aw53lteHOcdbZGkAGibIIJs7/ElnhiYajN6i6F8cjmi/UzVR27kuAr+8rLHgyzMlkmmi1ujcIPS1unU/0xAVTLbpbXcKVxcXcXVrUt1m8P7rFufE5MAWEtNgg6SDe1O3/mi4ztt/vez+pR3irA0lkraB9LJRtdiNpDj78wfcJTjy3vf+wr7747kQUn2c9n+vLvQwa6vaxuO41bfmE0xM5ogmG4d8LzZA02A76/CL+W6Swy6qJ+Q9hd0fqjI8ptuOkBpsSNPJwB3v22H5JEonR3KSxbOfT3fwHsUriyKQPbTCW1VOcdIcA4dwGHf391Y4o3zQslj3a9oc2t+fT+SrPDp2lrImR01znanEl2ktrT9a/T5rofg0a8No6xvkj6cmvOn6aSElxucf4h8iTX17v2KzPgyjoUBNiS9iuhz4vsg5sT2XkrHJ7RnOpoZR0KWZLZexXSJ8P2SzKwh2TYtGObOeSsk7FAzCTsVfZ8IdkrysMdlRGQDkylSNf2KGe13ZWvIxPZLZ4E5MSxC4FaEFM5Y0MWIxbRPBCSmEGKeyd4XCm9k3x+Ft7JUpDVArsWEeyYY+CeyscXDm9kdj4DeyU5h7BBjcPPZM4OGHsn+NhDsj2Yo7JTkwrCbG4YeyYwcPKbQwBEshCC1zLnEvtlxHMyYHEekwkNP95sji4f9zfxTT7XJhJhcOkbTmyBz9Y7+VGav6n8FfvHvg1vEMMsbQmZb8dx2Gqt2E9nDb2IB6LiU3HZG4EnDshj2uhmEsF7Fj7LZYnj+EhznDsR77V08peAiWHfvF2JAXMMjdy0tGmvY739Ai8V4MbyTv6T8iLH8/yUPCHhscrjyABrvRuvxpB48t733sd7TZK43TVnB54DZc8vH+ABo22Asn9SUNNJyN79VG+WrHIHntuhJH/NaojKmqbVi44mU1sTLcRpGwFkbjr8iSVBnZDWktYXEE6iTsbNbV7f1U+GWOxS1wAI0uYb036N77oDhGIXPcZhszfT/Eb/ADap9qV2zoS+IRpq3cvoQftvv7LbDBe9rbFWCbvl1GyWZ0m9gAWTsOQINKfh2Ro9fX9KKbtxglqfEZzjYI4rA+F5DgRvQvZb8HxX5EmlpAABc97rDWtHMn+nVa8a4s6YtLyHEAfWuV+6dQYYjjDARZAc8irLnb19OSBtqOeSZaypzc34fN63Mxi7Tyc/k+QDc3/C3bkuh8MhY/DpofReXFpIsj4b+VgqhvzDisAdGNb7+E+oXy1K9cB4k1zGtoho0xi+ZLRqd9LC52pva6QntpylubyV3jDYpTktIc0GSTy7JJYXRXz7ai1c4DyCQK2NH6bFdB4kdcsh1Co2ucxoAt7tVObt/drn0C5254dO5tNGt9b2Kt1Xas03DOxqa/5VOonnh/uMo3l1Uaogn39kZHKNVEaradQPIjZp/VJ4RpcQQQRs72I2IRsTqHQmq7Wa/JMnA6On1O+N3+vXHl4oc4fECwlrTz3cDXXl+BHNdT+ysOMGQH3YmBN+8Q/+q5I7iFjcg0P4Wg2RvuugeGPE0PCOFCXI1GXKfJLjQiy5zGtaxjnX8DSRd9iKtJjDIr4nWXYW7zo1NcXAb6Tpd7Gga/Aj8VDJjDsqf4H8fYDcVpysyFuTO982SCHNqR7qAJaC1oDGsA35BXvHnjlaHxSMkaeTmOa9p/zNNIpQsfOqQplwR2QGRw0HorG+NQPj9kpxDTKjPwkdkryeCWrvLGOyDniC9doPk59kcCSnK4CV0WeAdktyccdkyM2e2nOJ+BOQD+CPtdAycb2S5+Ib5J6mLcAvExgmuPihQ4kaZwtQyR6Mmj2PGCNixgtYwi4wlWN3s3hhRbIVrCEVGs2nt7No4lOyJeMKlEgRbQdzJI2Kj/av4GiysV+S0Bk8LdWoAfvIxzY/vQ3B6fJXb9pA7IXPzWFjg4iiCCO4OxRLHANz5XdIaLehXmCRfquv0XTvEnhXh4ILD5QBLnhtuLtqABJpo68t9uS5pnQBj3BrrAPpdysdCfdVJ3EM9yHgmxy6f6oR7Damjd06dVoZi1wc1xDgQWuBIIIOxBHIrTEO+HY5e2OV96RbTvbnFlACu1UL9ijW8YAfpe30mhY6f6JRj5LpfhPrLtRHIE8yR8zeyO/ZQHHXbg41fOnJMop8gtXeRTxGIix2e4g9wVAb0jsrfkxMOM8lpJAGgnnYP6UkWBG2R+lw37DstjUx5BEXD4g57NV6QQXV2CuE2bGXsaK2FuNWAAdr+qqM72MkcGd6+VFFS5ZDwWusuaNRNEAV8KCcd9mesH5fHHyveNiAdiBRdXLmrXwaXTHudOluwBIt5qyT8lT+AwtB1EBx3Ib2I6lR8T8QSOtuvSLIobbdkqdNS+SJtu4aZ3GGlxADS0a3E2R6iCAbHMA2QOSpEslvLt6Lid+dXfNEZOR6aB3Nh21UNq3/AN8lDjYj3/C2+55D8SqYQUEU1al4RproMMp7fPfpJI1Eg3uQd9/xR2JjOouJbpHMG7J6EJfj4gGxc3VdCqc2/c/PshX5zztdL1r4RtOu4KwyzJGxb6g8u+5RpvPYm9/yQXGeNzZUpkmdbqDWgANaxjRTI2NGzWgcgFHgYMs8gZEx0jzZoCztzPsFHmYMkL3MlY5j2mnNcKINX+iKKS8xdWrKplkbU28PeJ8nBl8zGlLD99vNjx/C9nJw/MdCEoU+BgyTSNjiY+R7jTWNBc4n2ARPxErwPpbwH42j4njl4aGSxkNnjBsAkelzTzLTR58qI9y/fGue/Y/4BysJ0k+SPKL2aGxag5xGoO1PAND4dhudzyXSnNUsoq+B6k0LpIULJjps5iifGgcQlNiKbGQM2KrG+FCy46zabvZVMjD9kvfhbq4TYgQbsQWjRlxXDw9w6I2LGPZerETBQQyA9kVFAsWLLHguOJTCMrxYvWMN/KK1diuPVYsW2PXBpuGvPI/qleZwOcggEm/dYsQ7UapMpfGPA2UTyJB5clXs37PsjSRpdvz2vkvFiapNIU1kT5HgjJb90/UFLp/DeS3/AJTj8t16sRqYIKcWSIgua9ldapHQ5pPNwob/AM1ixE1cxms/GiWloOxNnrf+iWtkOrnXy2WLF5RS4NPZXUdlLDkN+9fyWLFtrngmPjTmgiNoF7X1pBtjLt3OA/VYsWbUuDx69jB7n8iiY2zPFMZIR2ax5/QLFiGTsg4x3DPhXh7IMhYIXB5YTGHtdHV7aqI6fyT/ABPsmlLBr1a69VHa/awvViR2jN2pDPhv2TyscHNJa4cjdEbeytXDvB+SwPDnwP1kF/mxeaX00NGuzvQFBYsWP5uQlKwFJ9kkUkmp8eMAeYj/AGiEH/KHlo+lK4+GfCsGECMeGGMkU5w1ue4di91mva6WLERm4fgu66fzXtrFi08aFyjc5YsWHiF6hesWLDQaQIZzFixae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090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andmakernews.com/blog/wp-content/uploads/2011/05/mind-ma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19500"/>
            <a:ext cx="5551714"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dirty="0">
                <a:effectLst>
                  <a:outerShdw blurRad="50800" dist="38100" algn="tr" rotWithShape="0">
                    <a:prstClr val="black">
                      <a:alpha val="40000"/>
                    </a:prstClr>
                  </a:outerShdw>
                </a:effectLst>
                <a:latin typeface="Ravie" panose="04040805050809020602" pitchFamily="82" charset="0"/>
              </a:rPr>
              <a:t>Keeping it all in mind</a:t>
            </a:r>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We’re going to do a quick run-through of the activities in the Sweet! lesson and we’d like you to try and think of what skills and standards you might be able to teach through each of the following activities. </a:t>
            </a:r>
          </a:p>
        </p:txBody>
      </p:sp>
    </p:spTree>
    <p:extLst>
      <p:ext uri="{BB962C8B-B14F-4D97-AF65-F5344CB8AC3E}">
        <p14:creationId xmlns:p14="http://schemas.microsoft.com/office/powerpoint/2010/main" val="204802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playhouse.org.uk/hanselandgretel/files/2012/09/hg-251x30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76057" y="1143000"/>
            <a:ext cx="4633913"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effectLst>
                  <a:outerShdw blurRad="50800" dist="38100" algn="tr" rotWithShape="0">
                    <a:prstClr val="black">
                      <a:alpha val="40000"/>
                    </a:prstClr>
                  </a:outerShdw>
                </a:effectLst>
                <a:latin typeface="Ravie" panose="04040805050809020602" pitchFamily="82" charset="0"/>
              </a:rPr>
              <a:t>Teller of Tales!</a:t>
            </a:r>
            <a:endParaRPr lang="en-US" dirty="0">
              <a:latin typeface="Ravie" panose="04040805050809020602" pitchFamily="82" charset="0"/>
            </a:endParaRPr>
          </a:p>
        </p:txBody>
      </p:sp>
      <p:sp>
        <p:nvSpPr>
          <p:cNvPr id="3" name="Content Placeholder 2"/>
          <p:cNvSpPr>
            <a:spLocks noGrp="1"/>
          </p:cNvSpPr>
          <p:nvPr>
            <p:ph idx="1"/>
          </p:nvPr>
        </p:nvSpPr>
        <p:spPr>
          <a:xfrm>
            <a:off x="457200" y="1600200"/>
            <a:ext cx="4419600" cy="4525963"/>
          </a:xfrm>
        </p:spPr>
        <p:txBody>
          <a:bodyPr/>
          <a:lstStyle/>
          <a:p>
            <a:pPr marL="0" indent="0">
              <a:buNone/>
            </a:pPr>
            <a:r>
              <a:rPr lang="en-US" dirty="0"/>
              <a:t>Invite your students to step into a magical world where houses can be eaten and all is not quite what it seems…</a:t>
            </a:r>
          </a:p>
          <a:p>
            <a:pPr marL="0" indent="0">
              <a:buNone/>
            </a:pPr>
            <a:endParaRPr lang="en-US" dirty="0"/>
          </a:p>
        </p:txBody>
      </p:sp>
    </p:spTree>
    <p:extLst>
      <p:ext uri="{BB962C8B-B14F-4D97-AF65-F5344CB8AC3E}">
        <p14:creationId xmlns:p14="http://schemas.microsoft.com/office/powerpoint/2010/main" val="231282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6"/>
          <p:cNvGrpSpPr>
            <a:grpSpLocks/>
          </p:cNvGrpSpPr>
          <p:nvPr/>
        </p:nvGrpSpPr>
        <p:grpSpPr bwMode="auto">
          <a:xfrm>
            <a:off x="1123738" y="152400"/>
            <a:ext cx="6648662" cy="7086601"/>
            <a:chOff x="-179740" y="-1"/>
            <a:chExt cx="6961540" cy="9163051"/>
          </a:xfrm>
        </p:grpSpPr>
        <p:pic>
          <p:nvPicPr>
            <p:cNvPr id="64"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t="2685" b="2772"/>
            <a:stretch/>
          </p:blipFill>
          <p:spPr bwMode="auto">
            <a:xfrm>
              <a:off x="-179740" y="-1"/>
              <a:ext cx="6722182" cy="842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5"/>
            <p:cNvSpPr txBox="1">
              <a:spLocks noChangeArrowheads="1"/>
            </p:cNvSpPr>
            <p:nvPr/>
          </p:nvSpPr>
          <p:spPr bwMode="auto">
            <a:xfrm>
              <a:off x="2305050" y="8839200"/>
              <a:ext cx="4476750" cy="3238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a:ln>
                    <a:noFill/>
                  </a:ln>
                  <a:solidFill>
                    <a:srgbClr val="808080"/>
                  </a:solidFill>
                  <a:effectLst/>
                  <a:latin typeface="Calibri" pitchFamily="34" charset="0"/>
                  <a:cs typeface="Arial" pitchFamily="34" charset="0"/>
                </a:rPr>
                <a:t>http://theplayhouse.org.uk/hanselandgretel/files/2010/10/Invite.pdf</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15993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50800" dist="38100" algn="tr" rotWithShape="0">
                    <a:prstClr val="black">
                      <a:alpha val="40000"/>
                    </a:prstClr>
                  </a:outerShdw>
                </a:effectLst>
                <a:latin typeface="Ravie" panose="04040805050809020602" pitchFamily="82" charset="0"/>
              </a:rPr>
              <a:t>Hansel &amp; Gretel: A Sweet &amp; Sour Story!</a:t>
            </a:r>
            <a:endParaRPr lang="en-US" dirty="0">
              <a:latin typeface="Ravie" panose="04040805050809020602" pitchFamily="82" charset="0"/>
            </a:endParaRPr>
          </a:p>
        </p:txBody>
      </p:sp>
      <p:sp>
        <p:nvSpPr>
          <p:cNvPr id="3" name="Content Placeholder 2"/>
          <p:cNvSpPr>
            <a:spLocks noGrp="1"/>
          </p:cNvSpPr>
          <p:nvPr>
            <p:ph idx="1"/>
          </p:nvPr>
        </p:nvSpPr>
        <p:spPr>
          <a:xfrm>
            <a:off x="4343400" y="1600200"/>
            <a:ext cx="4419600" cy="4810125"/>
          </a:xfrm>
        </p:spPr>
        <p:txBody>
          <a:bodyPr>
            <a:normAutofit fontScale="70000" lnSpcReduction="20000"/>
          </a:bodyPr>
          <a:lstStyle/>
          <a:p>
            <a:pPr marL="0" indent="0" algn="ctr">
              <a:buNone/>
            </a:pPr>
            <a:r>
              <a:rPr lang="en-US" sz="3400" i="1" dirty="0"/>
              <a:t>If you end up lost in the woods...you may just find yourself.</a:t>
            </a:r>
          </a:p>
          <a:p>
            <a:pPr marL="0" indent="0">
              <a:buNone/>
            </a:pPr>
            <a:r>
              <a:rPr lang="en-US" dirty="0"/>
              <a:t>The story of Hansel and Gretel is a well-known fairy tale. What’s interesting is that there are similar versions of this story all over the world, and they developed independently of each other. Students compare and contrast versions from around the world of  this classic tale of family, famine, infanticide, abandonment, starvation, cannibalism, and of course, candy!</a:t>
            </a:r>
          </a:p>
          <a:p>
            <a:pPr marL="0" indent="0">
              <a:buNone/>
            </a:pPr>
            <a:endParaRPr lang="en-US" dirty="0"/>
          </a:p>
        </p:txBody>
      </p:sp>
      <p:grpSp>
        <p:nvGrpSpPr>
          <p:cNvPr id="4" name="Group 38"/>
          <p:cNvGrpSpPr>
            <a:grpSpLocks/>
          </p:cNvGrpSpPr>
          <p:nvPr/>
        </p:nvGrpSpPr>
        <p:grpSpPr bwMode="auto">
          <a:xfrm>
            <a:off x="228600" y="1495425"/>
            <a:ext cx="3771900" cy="5362575"/>
            <a:chOff x="0" y="0"/>
            <a:chExt cx="3771900" cy="5362575"/>
          </a:xfrm>
        </p:grpSpPr>
        <p:pic>
          <p:nvPicPr>
            <p:cNvPr id="5" name="Picture 1" descr="http://creaturebox.com/wp-content/uploads/2007/11/hansel_gret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719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8"/>
            <p:cNvSpPr txBox="1">
              <a:spLocks noChangeArrowheads="1"/>
            </p:cNvSpPr>
            <p:nvPr/>
          </p:nvSpPr>
          <p:spPr bwMode="auto">
            <a:xfrm>
              <a:off x="0" y="4914900"/>
              <a:ext cx="3771900" cy="4476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a:ln>
                    <a:noFill/>
                  </a:ln>
                  <a:solidFill>
                    <a:srgbClr val="808080"/>
                  </a:solidFill>
                  <a:effectLst/>
                  <a:latin typeface="Calibri" pitchFamily="34" charset="0"/>
                  <a:cs typeface="Arial" pitchFamily="34" charset="0"/>
                </a:rPr>
                <a:t>Image credit: </a:t>
              </a:r>
              <a:r>
                <a:rPr kumimoji="0" lang="en-US" altLang="en-US" sz="1000" b="0" i="0" u="none" strike="noStrike" cap="none" normalizeH="0" baseline="0">
                  <a:ln>
                    <a:noFill/>
                  </a:ln>
                  <a:solidFill>
                    <a:schemeClr val="tx1"/>
                  </a:solidFill>
                  <a:effectLst/>
                  <a:latin typeface="Calibri" pitchFamily="34" charset="0"/>
                  <a:cs typeface="Arial" pitchFamily="34" charset="0"/>
                  <a:hlinkClick r:id="rId3"/>
                </a:rPr>
                <a:t>http://creaturebox.com/artwork/hansel-and-gretel/</a:t>
              </a:r>
              <a:r>
                <a:rPr kumimoji="0" lang="en-US" altLang="en-US" sz="1000" b="0" i="0" u="none" strike="noStrike" cap="none" normalizeH="0" baseline="0">
                  <a:ln>
                    <a:noFill/>
                  </a:ln>
                  <a:solidFill>
                    <a:srgbClr val="808080"/>
                  </a:solidFill>
                  <a:effectLst/>
                  <a:latin typeface="Calibri" pitchFamily="34" charset="0"/>
                  <a:cs typeface="Arial" pitchFamily="34" charset="0"/>
                </a:rPr>
                <a:t> Copyright 2006. All Rights Reserved.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86066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343400" y="914400"/>
            <a:ext cx="4638675" cy="5715000"/>
            <a:chOff x="3210" y="2305"/>
            <a:chExt cx="8895" cy="11430"/>
          </a:xfrm>
        </p:grpSpPr>
        <p:pic>
          <p:nvPicPr>
            <p:cNvPr id="1027" name="Picture 42" descr="http://www.cattifer.com/blogalog/wp-content/uploads/2012/08/memagicalwitch.jpg"/>
            <p:cNvPicPr>
              <a:picLocks noChangeAspect="1" noChangeArrowheads="1"/>
            </p:cNvPicPr>
            <p:nvPr/>
          </p:nvPicPr>
          <p:blipFill>
            <a:blip r:embed="rId2">
              <a:extLst>
                <a:ext uri="{28A0092B-C50C-407E-A947-70E740481C1C}">
                  <a14:useLocalDpi xmlns:a14="http://schemas.microsoft.com/office/drawing/2010/main" val="0"/>
                </a:ext>
              </a:extLst>
            </a:blip>
            <a:srcRect r="3262"/>
            <a:stretch>
              <a:fillRect/>
            </a:stretch>
          </p:blipFill>
          <p:spPr bwMode="auto">
            <a:xfrm>
              <a:off x="3210" y="2305"/>
              <a:ext cx="8895"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3"/>
            <p:cNvSpPr txBox="1">
              <a:spLocks noChangeArrowheads="1"/>
            </p:cNvSpPr>
            <p:nvPr/>
          </p:nvSpPr>
          <p:spPr bwMode="auto">
            <a:xfrm>
              <a:off x="9285" y="10800"/>
              <a:ext cx="2655"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900" b="0" i="0" u="none" strike="noStrike" cap="none" normalizeH="0" baseline="0">
                  <a:ln>
                    <a:noFill/>
                  </a:ln>
                  <a:solidFill>
                    <a:schemeClr val="tx1"/>
                  </a:solidFill>
                  <a:effectLst/>
                  <a:latin typeface="Calibri" pitchFamily="34" charset="0"/>
                  <a:cs typeface="Arial" pitchFamily="34" charset="0"/>
                </a:rPr>
                <a:t>Image Credit: Cat Ferris, Artist for Hire. Copyright 2012. All Rights Reserved. Go to her blog for more amazing art at </a:t>
              </a:r>
              <a:r>
                <a:rPr kumimoji="0" lang="en-US" altLang="en-US" sz="900" b="0" i="0" u="none" strike="noStrike" cap="none" normalizeH="0" baseline="0">
                  <a:ln>
                    <a:noFill/>
                  </a:ln>
                  <a:solidFill>
                    <a:schemeClr val="tx1"/>
                  </a:solidFill>
                  <a:effectLst/>
                  <a:latin typeface="Calibri" pitchFamily="34" charset="0"/>
                  <a:cs typeface="Arial" pitchFamily="34" charset="0"/>
                  <a:hlinkClick r:id="rId3"/>
                </a:rPr>
                <a:t>http://www.cattifer.com/blogalog/</a:t>
              </a:r>
              <a:r>
                <a:rPr kumimoji="0" lang="en-US" altLang="en-US" sz="900" b="0" i="0" u="none" strike="noStrike" cap="none" normalizeH="0" baseline="0">
                  <a:ln>
                    <a:noFill/>
                  </a:ln>
                  <a:solidFill>
                    <a:schemeClr val="tx1"/>
                  </a:solidFill>
                  <a:effectLst/>
                  <a:latin typeface="Calibri" pitchFamily="34" charset="0"/>
                  <a:cs typeface="Arial" pitchFamily="34" charset="0"/>
                </a:rPr>
                <a:t> . </a:t>
              </a:r>
              <a:r>
                <a:rPr kumimoji="0" lang="en-US" altLang="en-US" sz="700" b="0" i="1" u="none" strike="noStrike" cap="none" normalizeH="0" baseline="0">
                  <a:ln>
                    <a:noFill/>
                  </a:ln>
                  <a:solidFill>
                    <a:srgbClr val="000000"/>
                  </a:solidFill>
                  <a:effectLst/>
                  <a:latin typeface="Arial" pitchFamily="34" charset="0"/>
                  <a:cs typeface="Arial" pitchFamily="34" charset="0"/>
                </a:rPr>
                <a:t>She is available for commissions, comics work, illustrations, and storyboards. Contact her @: cattifer(at)gmail(dot)com.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2" name="Title 1"/>
          <p:cNvSpPr>
            <a:spLocks noGrp="1"/>
          </p:cNvSpPr>
          <p:nvPr>
            <p:ph type="title"/>
          </p:nvPr>
        </p:nvSpPr>
        <p:spPr/>
        <p:txBody>
          <a:bodyPr>
            <a:noAutofit/>
          </a:bodyPr>
          <a:lstStyle/>
          <a:p>
            <a:r>
              <a:rPr lang="en-US" sz="4000" dirty="0">
                <a:effectLst>
                  <a:outerShdw blurRad="50800" dist="38100" algn="tr" rotWithShape="0">
                    <a:prstClr val="black">
                      <a:alpha val="40000"/>
                    </a:prstClr>
                  </a:outerShdw>
                </a:effectLst>
                <a:latin typeface="Ravie" panose="04040805050809020602" pitchFamily="82" charset="0"/>
              </a:rPr>
              <a:t>Things Aren’t Always as They Seem</a:t>
            </a:r>
          </a:p>
        </p:txBody>
      </p:sp>
      <p:sp>
        <p:nvSpPr>
          <p:cNvPr id="3" name="Content Placeholder 2"/>
          <p:cNvSpPr>
            <a:spLocks noGrp="1"/>
          </p:cNvSpPr>
          <p:nvPr>
            <p:ph idx="1"/>
          </p:nvPr>
        </p:nvSpPr>
        <p:spPr>
          <a:xfrm>
            <a:off x="457200" y="1600200"/>
            <a:ext cx="5105400" cy="4761700"/>
          </a:xfrm>
        </p:spPr>
        <p:txBody>
          <a:bodyPr>
            <a:normAutofit fontScale="77500" lnSpcReduction="20000"/>
          </a:bodyPr>
          <a:lstStyle/>
          <a:p>
            <a:pPr marL="0" indent="0">
              <a:buNone/>
            </a:pPr>
            <a:r>
              <a:rPr lang="en-US" dirty="0"/>
              <a:t>But what if what’s well known isn’t what’s right? What if things are not always as they seem? What if we rethink the traditional construction of the witch as an evil character?  </a:t>
            </a:r>
          </a:p>
          <a:p>
            <a:pPr marL="0" indent="0">
              <a:buNone/>
            </a:pPr>
            <a:r>
              <a:rPr lang="en-US" dirty="0"/>
              <a:t>In this activity we discuss and help students distinguish between fact/opinion and cause/effect before writing an Upside Down Story, turning all the events in the real story into the witch's (or another character’s) perspective, and giving her version of events using some sweet treats in place of nouns, adjectives, and verbs.</a:t>
            </a:r>
          </a:p>
          <a:p>
            <a:pPr marL="0" indent="0">
              <a:buNone/>
            </a:pPr>
            <a:endParaRPr lang="en-US" dirty="0"/>
          </a:p>
        </p:txBody>
      </p:sp>
    </p:spTree>
    <p:extLst>
      <p:ext uri="{BB962C8B-B14F-4D97-AF65-F5344CB8AC3E}">
        <p14:creationId xmlns:p14="http://schemas.microsoft.com/office/powerpoint/2010/main" val="417440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50800" dist="38100" algn="tr" rotWithShape="0">
                    <a:prstClr val="black">
                      <a:alpha val="40000"/>
                    </a:prstClr>
                  </a:outerShdw>
                </a:effectLst>
                <a:latin typeface="Ravie" panose="04040805050809020602" pitchFamily="82" charset="0"/>
              </a:rPr>
              <a:t>Are we there yet?</a:t>
            </a:r>
          </a:p>
        </p:txBody>
      </p:sp>
      <p:sp>
        <p:nvSpPr>
          <p:cNvPr id="3" name="Content Placeholder 2"/>
          <p:cNvSpPr>
            <a:spLocks noGrp="1"/>
          </p:cNvSpPr>
          <p:nvPr>
            <p:ph idx="1"/>
          </p:nvPr>
        </p:nvSpPr>
        <p:spPr>
          <a:xfrm>
            <a:off x="457200" y="4038600"/>
            <a:ext cx="8229600" cy="2362200"/>
          </a:xfrm>
        </p:spPr>
        <p:txBody>
          <a:bodyPr>
            <a:normAutofit fontScale="85000" lnSpcReduction="20000"/>
          </a:bodyPr>
          <a:lstStyle/>
          <a:p>
            <a:pPr lvl="0"/>
            <a:r>
              <a:rPr lang="en-US" dirty="0"/>
              <a:t>Draw a Hansel &amp; Gretel story map as a response to literature.</a:t>
            </a:r>
          </a:p>
          <a:p>
            <a:pPr lvl="0"/>
            <a:r>
              <a:rPr lang="en-US" dirty="0"/>
              <a:t>Add cartography details such as waterways, roads, mountains and water inlets.</a:t>
            </a:r>
          </a:p>
          <a:p>
            <a:pPr lvl="0"/>
            <a:r>
              <a:rPr lang="en-US" dirty="0"/>
              <a:t>Study the use of cartography to enhance works of fiction</a:t>
            </a:r>
          </a:p>
          <a:p>
            <a:pPr marL="0" indent="0">
              <a:buNone/>
            </a:pPr>
            <a:endParaRPr lang="en-US" dirty="0"/>
          </a:p>
        </p:txBody>
      </p:sp>
      <p:grpSp>
        <p:nvGrpSpPr>
          <p:cNvPr id="4" name="Group 49"/>
          <p:cNvGrpSpPr>
            <a:grpSpLocks/>
          </p:cNvGrpSpPr>
          <p:nvPr/>
        </p:nvGrpSpPr>
        <p:grpSpPr bwMode="auto">
          <a:xfrm>
            <a:off x="609600" y="1242548"/>
            <a:ext cx="8153400" cy="2552700"/>
            <a:chOff x="0" y="0"/>
            <a:chExt cx="6372225" cy="1562100"/>
          </a:xfrm>
        </p:grpSpPr>
        <p:pic>
          <p:nvPicPr>
            <p:cNvPr id="48" name="Picture 48" descr="http://www.ryanmoeck.com/design/wp-content/uploads/2012/06/DI10_Treasur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981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http://www.goodmangraphics.co.uk/wp-content/uploads/2012/02/Great-Escape-map-MEDIUM-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0"/>
              <a:ext cx="2143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5" descr="http://poohshideout.tripod.com/images/100AcreMa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0"/>
              <a:ext cx="20859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585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50800" dist="38100" algn="tr" rotWithShape="0">
                    <a:prstClr val="black">
                      <a:alpha val="40000"/>
                    </a:prstClr>
                  </a:outerShdw>
                </a:effectLst>
                <a:latin typeface="Ravie" panose="04040805050809020602" pitchFamily="82" charset="0"/>
              </a:rPr>
              <a:t>The Price is Right!</a:t>
            </a:r>
          </a:p>
        </p:txBody>
      </p:sp>
      <p:sp>
        <p:nvSpPr>
          <p:cNvPr id="3" name="Content Placeholder 2"/>
          <p:cNvSpPr>
            <a:spLocks noGrp="1"/>
          </p:cNvSpPr>
          <p:nvPr>
            <p:ph idx="1"/>
          </p:nvPr>
        </p:nvSpPr>
        <p:spPr>
          <a:xfrm>
            <a:off x="457200" y="1600200"/>
            <a:ext cx="3429000" cy="4525963"/>
          </a:xfrm>
        </p:spPr>
        <p:txBody>
          <a:bodyPr>
            <a:normAutofit fontScale="85000" lnSpcReduction="20000"/>
          </a:bodyPr>
          <a:lstStyle/>
          <a:p>
            <a:pPr marL="0" indent="0">
              <a:buNone/>
            </a:pPr>
            <a:r>
              <a:rPr lang="en-US" i="1" dirty="0"/>
              <a:t>FOR SALE!  Sweet, Rustic, Serene, &amp;  Scrumptious Cottage! Located next to a charming brook with scenic views and in a very exclusive neighborhood. One bedroom, one bath, with loft. New working oven and pet cages included!</a:t>
            </a:r>
            <a:endParaRPr lang="en-US" dirty="0"/>
          </a:p>
        </p:txBody>
      </p:sp>
      <p:pic>
        <p:nvPicPr>
          <p:cNvPr id="3074" name="Picture 2" descr="http://www.markflynn.biz/Graphics/images/for-sale-sign-drawing.bmp"/>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86199" y="1963271"/>
            <a:ext cx="505849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2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eplayhouse.org.uk/hanselandgretel/files/2010/10/Up-for-sal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91779" y="249425"/>
            <a:ext cx="3916362" cy="66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274638"/>
            <a:ext cx="5039379" cy="1143000"/>
          </a:xfrm>
        </p:spPr>
        <p:txBody>
          <a:bodyPr>
            <a:normAutofit fontScale="90000"/>
          </a:bodyPr>
          <a:lstStyle/>
          <a:p>
            <a:r>
              <a:rPr lang="en-US" sz="4000" dirty="0">
                <a:effectLst>
                  <a:outerShdw blurRad="50800" dist="38100" algn="tr" rotWithShape="0">
                    <a:prstClr val="black">
                      <a:alpha val="40000"/>
                    </a:prstClr>
                  </a:outerShdw>
                </a:effectLst>
                <a:latin typeface="Ravie" panose="04040805050809020602" pitchFamily="82" charset="0"/>
              </a:rPr>
              <a:t>The Price is Right!</a:t>
            </a:r>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pPr marL="0" indent="0">
              <a:buNone/>
            </a:pPr>
            <a:r>
              <a:rPr lang="en-US" dirty="0"/>
              <a:t>Students bid on classified ads (noting their favorite descriptions) with a budget they decide on to get an idea of what homes are really going for. </a:t>
            </a:r>
          </a:p>
          <a:p>
            <a:pPr marL="0" indent="0">
              <a:buNone/>
            </a:pPr>
            <a:r>
              <a:rPr lang="en-US" dirty="0"/>
              <a:t>Then they create their own classified ad for the witch’s cottage (incorporating words and phrases they liked from real ads) and hold a class auction. </a:t>
            </a:r>
          </a:p>
          <a:p>
            <a:pPr marL="0" indent="0">
              <a:buNone/>
            </a:pPr>
            <a:r>
              <a:rPr lang="en-US" dirty="0"/>
              <a:t>The team that “ties up” the most real estate by bidding correctly and staying within their budget wins! </a:t>
            </a:r>
          </a:p>
          <a:p>
            <a:pPr marL="0" indent="0">
              <a:buNone/>
            </a:pPr>
            <a:endParaRPr lang="en-US" dirty="0"/>
          </a:p>
        </p:txBody>
      </p:sp>
    </p:spTree>
    <p:extLst>
      <p:ext uri="{BB962C8B-B14F-4D97-AF65-F5344CB8AC3E}">
        <p14:creationId xmlns:p14="http://schemas.microsoft.com/office/powerpoint/2010/main" val="153261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50800" dist="38100" algn="tr" rotWithShape="0">
                    <a:prstClr val="black">
                      <a:alpha val="40000"/>
                    </a:prstClr>
                  </a:outerShdw>
                </a:effectLst>
                <a:latin typeface="Ravie" panose="04040805050809020602" pitchFamily="82" charset="0"/>
              </a:rPr>
              <a:t>Crumbs</a:t>
            </a:r>
          </a:p>
        </p:txBody>
      </p:sp>
      <p:sp>
        <p:nvSpPr>
          <p:cNvPr id="3" name="Content Placeholder 2"/>
          <p:cNvSpPr>
            <a:spLocks noGrp="1"/>
          </p:cNvSpPr>
          <p:nvPr>
            <p:ph idx="1"/>
          </p:nvPr>
        </p:nvSpPr>
        <p:spPr>
          <a:xfrm>
            <a:off x="457200" y="1405861"/>
            <a:ext cx="5486400" cy="5452139"/>
          </a:xfrm>
        </p:spPr>
        <p:txBody>
          <a:bodyPr>
            <a:normAutofit fontScale="85000" lnSpcReduction="20000"/>
          </a:bodyPr>
          <a:lstStyle/>
          <a:p>
            <a:pPr marL="0" indent="0">
              <a:buNone/>
            </a:pPr>
            <a:r>
              <a:rPr lang="en-US" dirty="0"/>
              <a:t>We are about to embark on a journey to escape the woods. Much like the ill-fated siblings, students must follow a trail of crumbs (in the form of written clues) to progress through the forest. Some clues may be tricky ones left by the witch and some may be helpful crumbs of knowledge left by the birds. </a:t>
            </a:r>
          </a:p>
          <a:p>
            <a:pPr marL="0" indent="0">
              <a:buNone/>
            </a:pPr>
            <a:r>
              <a:rPr lang="en-US" sz="2600" dirty="0"/>
              <a:t>Variations: Have students write grammatically correct clues for the other team to follow. Students enjoy watching the other team try and follow their clues. Just caution them to keep quiet and not give the location away!</a:t>
            </a:r>
          </a:p>
          <a:p>
            <a:pPr marL="0" indent="0">
              <a:buNone/>
            </a:pPr>
            <a:r>
              <a:rPr lang="en-US" sz="2600" dirty="0"/>
              <a:t>Have a Hansel &amp; Gretel “Find Your Way Home” Trail Mix at the end for students that they measure and mix themselves.</a:t>
            </a:r>
          </a:p>
          <a:p>
            <a:pPr marL="0" indent="0">
              <a:buNone/>
            </a:pPr>
            <a:endParaRPr lang="en-US" dirty="0"/>
          </a:p>
        </p:txBody>
      </p:sp>
      <p:grpSp>
        <p:nvGrpSpPr>
          <p:cNvPr id="4" name="Group 2"/>
          <p:cNvGrpSpPr>
            <a:grpSpLocks/>
          </p:cNvGrpSpPr>
          <p:nvPr/>
        </p:nvGrpSpPr>
        <p:grpSpPr bwMode="auto">
          <a:xfrm>
            <a:off x="5913676" y="1645489"/>
            <a:ext cx="2741613" cy="2667000"/>
            <a:chOff x="7071" y="9629"/>
            <a:chExt cx="4986" cy="4118"/>
          </a:xfrm>
        </p:grpSpPr>
        <p:pic>
          <p:nvPicPr>
            <p:cNvPr id="5123" name="Picture 3" descr="Yogurt Covered Raisins Candy: 5LB Bag"/>
            <p:cNvPicPr>
              <a:picLocks noChangeAspect="1" noChangeArrowheads="1"/>
            </p:cNvPicPr>
            <p:nvPr/>
          </p:nvPicPr>
          <p:blipFill>
            <a:blip r:embed="rId2" r:link="rId3">
              <a:extLst>
                <a:ext uri="{28A0092B-C50C-407E-A947-70E740481C1C}">
                  <a14:useLocalDpi xmlns:a14="http://schemas.microsoft.com/office/drawing/2010/main" val="0"/>
                </a:ext>
              </a:extLst>
            </a:blip>
            <a:srcRect l="20570" t="22633" r="19635" b="19078"/>
            <a:stretch>
              <a:fillRect/>
            </a:stretch>
          </p:blipFill>
          <p:spPr bwMode="auto">
            <a:xfrm>
              <a:off x="9371" y="9629"/>
              <a:ext cx="2686" cy="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andywarehouse.com/assets/item/regular/inset-125472.jpg"/>
            <p:cNvPicPr>
              <a:picLocks noChangeAspect="1" noChangeArrowheads="1"/>
            </p:cNvPicPr>
            <p:nvPr/>
          </p:nvPicPr>
          <p:blipFill>
            <a:blip r:embed="rId4" r:link="rId5">
              <a:clrChange>
                <a:clrFrom>
                  <a:srgbClr val="FEFEFE"/>
                </a:clrFrom>
                <a:clrTo>
                  <a:srgbClr val="FEFEFE">
                    <a:alpha val="0"/>
                  </a:srgbClr>
                </a:clrTo>
              </a:clrChange>
              <a:extLst>
                <a:ext uri="{28A0092B-C50C-407E-A947-70E740481C1C}">
                  <a14:useLocalDpi xmlns:a14="http://schemas.microsoft.com/office/drawing/2010/main" val="0"/>
                </a:ext>
              </a:extLst>
            </a:blip>
            <a:srcRect t="22118" b="21089"/>
            <a:stretch>
              <a:fillRect/>
            </a:stretch>
          </p:blipFill>
          <p:spPr bwMode="auto">
            <a:xfrm>
              <a:off x="7071" y="11318"/>
              <a:ext cx="4492" cy="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119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50800" dist="38100" algn="tr" rotWithShape="0">
                    <a:prstClr val="black">
                      <a:alpha val="40000"/>
                    </a:prstClr>
                  </a:outerShdw>
                </a:effectLst>
                <a:latin typeface="Ravie" panose="04040805050809020602" pitchFamily="82" charset="0"/>
              </a:rPr>
              <a:t>Scrumdidlyuptious</a:t>
            </a:r>
            <a:r>
              <a:rPr lang="en-US" sz="4800" dirty="0">
                <a:effectLst>
                  <a:outerShdw blurRad="50800" dist="38100" algn="tr" rotWithShape="0">
                    <a:prstClr val="black">
                      <a:alpha val="40000"/>
                    </a:prstClr>
                  </a:outerShdw>
                </a:effectLst>
                <a:latin typeface="Ravie" panose="04040805050809020602" pitchFamily="82" charset="0"/>
              </a:rPr>
              <a:t>!</a:t>
            </a:r>
          </a:p>
        </p:txBody>
      </p:sp>
      <p:sp>
        <p:nvSpPr>
          <p:cNvPr id="3" name="Content Placeholder 2"/>
          <p:cNvSpPr>
            <a:spLocks noGrp="1"/>
          </p:cNvSpPr>
          <p:nvPr>
            <p:ph idx="1"/>
          </p:nvPr>
        </p:nvSpPr>
        <p:spPr>
          <a:xfrm>
            <a:off x="457200" y="1600200"/>
            <a:ext cx="3505200" cy="4525963"/>
          </a:xfrm>
        </p:spPr>
        <p:txBody>
          <a:bodyPr>
            <a:normAutofit fontScale="70000" lnSpcReduction="20000"/>
          </a:bodyPr>
          <a:lstStyle/>
          <a:p>
            <a:r>
              <a:rPr lang="en-US" dirty="0"/>
              <a:t>Read fun kids books about candy, ex. </a:t>
            </a:r>
            <a:r>
              <a:rPr lang="en-US" i="1" dirty="0"/>
              <a:t>Little Pea </a:t>
            </a:r>
            <a:r>
              <a:rPr lang="en-US" dirty="0"/>
              <a:t>to access prior knowledge</a:t>
            </a:r>
          </a:p>
          <a:p>
            <a:r>
              <a:rPr lang="en-US" dirty="0"/>
              <a:t>After reading, ask students to share their own experiences, favorites, and ideas about candy &amp; the story answering the five W + H questions (i.e., Who, What, When, Where, How, Why) to demonstrate understanding of key details in a text.</a:t>
            </a:r>
          </a:p>
          <a:p>
            <a:r>
              <a:rPr lang="en-US" dirty="0"/>
              <a:t>Discuss history of candy</a:t>
            </a:r>
          </a:p>
          <a:p>
            <a:endParaRPr lang="en-US" i="1" dirty="0"/>
          </a:p>
        </p:txBody>
      </p:sp>
      <p:grpSp>
        <p:nvGrpSpPr>
          <p:cNvPr id="4" name="Group 5"/>
          <p:cNvGrpSpPr>
            <a:grpSpLocks/>
          </p:cNvGrpSpPr>
          <p:nvPr/>
        </p:nvGrpSpPr>
        <p:grpSpPr bwMode="auto">
          <a:xfrm>
            <a:off x="3933906" y="788594"/>
            <a:ext cx="5422900" cy="6069406"/>
            <a:chOff x="-587512" y="48690"/>
            <a:chExt cx="5226420" cy="5515381"/>
          </a:xfrm>
        </p:grpSpPr>
        <p:pic>
          <p:nvPicPr>
            <p:cNvPr id="5" name="Picture 3" descr="http://chocolatesoop.com/wp-content/uploads/2012/01/CocoBarGuy2010W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512" y="48690"/>
              <a:ext cx="5226420" cy="551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rot="5400000">
              <a:off x="2330604" y="3624146"/>
              <a:ext cx="3099435" cy="780415"/>
            </a:xfrm>
            <a:prstGeom prst="rect">
              <a:avLst/>
            </a:prstGeom>
            <a:no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000" b="0" i="0" u="none" strike="noStrike" cap="none" normalizeH="0" baseline="0" dirty="0">
                  <a:ln>
                    <a:noFill/>
                  </a:ln>
                  <a:solidFill>
                    <a:srgbClr val="642100"/>
                  </a:solidFill>
                  <a:effectLst/>
                  <a:latin typeface="Calibri" pitchFamily="34" charset="0"/>
                  <a:cs typeface="Arial" pitchFamily="34" charset="0"/>
                </a:rPr>
                <a:t>Character Design &amp; Image Credit: </a:t>
              </a:r>
              <a:r>
                <a:rPr kumimoji="0" lang="en-US" altLang="en-US" sz="1000" b="0" i="0" u="none" strike="noStrike" cap="none" normalizeH="0" baseline="0" dirty="0" err="1">
                  <a:ln>
                    <a:noFill/>
                  </a:ln>
                  <a:solidFill>
                    <a:srgbClr val="642100"/>
                  </a:solidFill>
                  <a:effectLst/>
                  <a:latin typeface="Calibri" pitchFamily="34" charset="0"/>
                  <a:cs typeface="Arial" pitchFamily="34" charset="0"/>
                </a:rPr>
                <a:t>Dacosta</a:t>
              </a:r>
              <a:r>
                <a:rPr kumimoji="0" lang="en-US" altLang="en-US" sz="1000" b="0" i="0" u="none" strike="noStrike" cap="none" normalizeH="0" baseline="0" dirty="0">
                  <a:ln>
                    <a:noFill/>
                  </a:ln>
                  <a:solidFill>
                    <a:srgbClr val="642100"/>
                  </a:solidFill>
                  <a:effectLst/>
                  <a:latin typeface="Calibri" pitchFamily="34" charset="0"/>
                  <a:cs typeface="Arial" pitchFamily="34" charset="0"/>
                </a:rPr>
                <a:t>! @Chocolate </a:t>
              </a:r>
              <a:r>
                <a:rPr kumimoji="0" lang="en-US" altLang="en-US" sz="1000" b="0" i="0" u="none" strike="noStrike" cap="none" normalizeH="0" baseline="0" dirty="0" err="1">
                  <a:ln>
                    <a:noFill/>
                  </a:ln>
                  <a:solidFill>
                    <a:srgbClr val="642100"/>
                  </a:solidFill>
                  <a:effectLst/>
                  <a:latin typeface="Calibri" pitchFamily="34" charset="0"/>
                  <a:cs typeface="Arial" pitchFamily="34" charset="0"/>
                </a:rPr>
                <a:t>Soop</a:t>
              </a:r>
              <a:r>
                <a:rPr kumimoji="0" lang="en-US" altLang="en-US" sz="1000" b="0" i="0" u="none" strike="noStrike" cap="none" normalizeH="0" baseline="0" dirty="0">
                  <a:ln>
                    <a:noFill/>
                  </a:ln>
                  <a:solidFill>
                    <a:srgbClr val="642100"/>
                  </a:solidFill>
                  <a:effectLst/>
                  <a:latin typeface="Calibri" pitchFamily="34" charset="0"/>
                  <a:cs typeface="Arial" pitchFamily="34" charset="0"/>
                </a:rPr>
                <a:t>® Copyright 2012.  All Rights Reserved! http://vector.tutsplus.com/articles/case-study/the-making-of-a-chocolate-bar-character//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48099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6600" dirty="0">
                <a:effectLst>
                  <a:outerShdw blurRad="38100" dist="38100" dir="2700000" algn="tl">
                    <a:srgbClr val="000000">
                      <a:alpha val="43137"/>
                    </a:srgbClr>
                  </a:outerShdw>
                </a:effectLst>
                <a:latin typeface="Green Grass" pitchFamily="2" charset="0"/>
                <a:ea typeface="+mj-ea"/>
                <a:cs typeface="+mj-cs"/>
              </a:rPr>
              <a:t>“Academic excellence CAN coexist with delight.”</a:t>
            </a:r>
          </a:p>
          <a:p>
            <a:pPr marL="0" indent="0" algn="r">
              <a:buNone/>
            </a:pPr>
            <a:r>
              <a:rPr lang="en-US" sz="4400" dirty="0">
                <a:effectLst>
                  <a:outerShdw blurRad="38100" dist="38100" dir="2700000" algn="tl">
                    <a:srgbClr val="000000">
                      <a:alpha val="43137"/>
                    </a:srgbClr>
                  </a:outerShdw>
                </a:effectLst>
                <a:ea typeface="+mj-ea"/>
                <a:cs typeface="+mj-cs"/>
              </a:rPr>
              <a:t>-</a:t>
            </a:r>
            <a:r>
              <a:rPr lang="en-US" sz="4400" dirty="0">
                <a:effectLst>
                  <a:outerShdw blurRad="38100" dist="38100" dir="2700000" algn="tl">
                    <a:srgbClr val="000000">
                      <a:alpha val="43137"/>
                    </a:srgbClr>
                  </a:outerShdw>
                </a:effectLst>
                <a:latin typeface="Green Grass" pitchFamily="2" charset="0"/>
                <a:ea typeface="+mj-ea"/>
                <a:cs typeface="+mj-cs"/>
              </a:rPr>
              <a:t>Finland</a:t>
            </a:r>
            <a:r>
              <a:rPr lang="en-US" sz="4400" dirty="0">
                <a:effectLst>
                  <a:outerShdw blurRad="38100" dist="38100" dir="2700000" algn="tl">
                    <a:srgbClr val="000000">
                      <a:alpha val="43137"/>
                    </a:srgbClr>
                  </a:outerShdw>
                </a:effectLst>
                <a:ea typeface="+mj-ea"/>
                <a:cs typeface="+mj-cs"/>
              </a:rPr>
              <a:t>, </a:t>
            </a:r>
            <a:r>
              <a:rPr lang="en-US" sz="4400" dirty="0">
                <a:effectLst>
                  <a:outerShdw blurRad="38100" dist="38100" dir="2700000" algn="tl">
                    <a:srgbClr val="000000">
                      <a:alpha val="43137"/>
                    </a:srgbClr>
                  </a:outerShdw>
                </a:effectLst>
                <a:latin typeface="Green Grass" pitchFamily="2" charset="0"/>
                <a:ea typeface="+mj-ea"/>
                <a:cs typeface="+mj-cs"/>
              </a:rPr>
              <a:t>the WORLD leader in Education</a:t>
            </a:r>
          </a:p>
        </p:txBody>
      </p:sp>
    </p:spTree>
    <p:extLst>
      <p:ext uri="{BB962C8B-B14F-4D97-AF65-F5344CB8AC3E}">
        <p14:creationId xmlns:p14="http://schemas.microsoft.com/office/powerpoint/2010/main" val="281134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ttp://www.funzine.hu/wp-content/uploads/2012/04/sugar-cub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12" y="1016000"/>
            <a:ext cx="915296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4800" dirty="0">
                <a:effectLst>
                  <a:outerShdw blurRad="50800" dist="38100" algn="tr" rotWithShape="0">
                    <a:prstClr val="black">
                      <a:alpha val="40000"/>
                    </a:prstClr>
                  </a:outerShdw>
                </a:effectLst>
                <a:latin typeface="Ravie" panose="04040805050809020602" pitchFamily="82" charset="0"/>
              </a:rPr>
              <a:t>A Spoonful of Sugar Helps the…</a:t>
            </a:r>
          </a:p>
        </p:txBody>
      </p:sp>
      <p:sp>
        <p:nvSpPr>
          <p:cNvPr id="3" name="Content Placeholder 2"/>
          <p:cNvSpPr>
            <a:spLocks noGrp="1"/>
          </p:cNvSpPr>
          <p:nvPr>
            <p:ph idx="1"/>
          </p:nvPr>
        </p:nvSpPr>
        <p:spPr>
          <a:xfrm>
            <a:off x="457200" y="2133600"/>
            <a:ext cx="3276600" cy="3992563"/>
          </a:xfrm>
        </p:spPr>
        <p:txBody>
          <a:bodyPr/>
          <a:lstStyle/>
          <a:p>
            <a:r>
              <a:rPr lang="en-US" dirty="0"/>
              <a:t>Explore the medicinal history of candy</a:t>
            </a:r>
          </a:p>
        </p:txBody>
      </p:sp>
    </p:spTree>
    <p:extLst>
      <p:ext uri="{BB962C8B-B14F-4D97-AF65-F5344CB8AC3E}">
        <p14:creationId xmlns:p14="http://schemas.microsoft.com/office/powerpoint/2010/main" val="208905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effectLst>
                  <a:outerShdw blurRad="50800" dist="38100" algn="tr" rotWithShape="0">
                    <a:prstClr val="black">
                      <a:alpha val="40000"/>
                    </a:prstClr>
                  </a:outerShdw>
                </a:effectLst>
                <a:latin typeface="Ravie" panose="04040805050809020602" pitchFamily="82" charset="0"/>
              </a:rPr>
              <a:t>Chocomania</a:t>
            </a:r>
            <a:r>
              <a:rPr lang="en-US" sz="4800" dirty="0">
                <a:effectLst>
                  <a:outerShdw blurRad="50800" dist="38100" algn="tr" rotWithShape="0">
                    <a:prstClr val="black">
                      <a:alpha val="40000"/>
                    </a:prstClr>
                  </a:outerShdw>
                </a:effectLst>
                <a:latin typeface="Ravie" panose="04040805050809020602" pitchFamily="82" charset="0"/>
              </a:rPr>
              <a:t> Begins!</a:t>
            </a:r>
          </a:p>
        </p:txBody>
      </p:sp>
      <p:sp>
        <p:nvSpPr>
          <p:cNvPr id="3" name="Content Placeholder 2"/>
          <p:cNvSpPr>
            <a:spLocks noGrp="1"/>
          </p:cNvSpPr>
          <p:nvPr>
            <p:ph idx="1"/>
          </p:nvPr>
        </p:nvSpPr>
        <p:spPr/>
        <p:txBody>
          <a:bodyPr>
            <a:normAutofit lnSpcReduction="10000"/>
          </a:bodyPr>
          <a:lstStyle/>
          <a:p>
            <a:pPr marL="0" indent="0">
              <a:buNone/>
            </a:pPr>
            <a:r>
              <a:rPr lang="en-US" dirty="0"/>
              <a:t>Chocolate. There are few foods that people feel as passionate about -- a passion that goes beyond a love for the "sweetness" of most candies or desserts: after all, few people crave caramel, whipped cream, or bubble gum. Chocolate is, well, different. For the true chocoholic, just thinking about chocolate can evoke a pleasurable response.</a:t>
            </a:r>
          </a:p>
          <a:p>
            <a:pPr marL="0" indent="0">
              <a:buNone/>
            </a:pPr>
            <a:r>
              <a:rPr lang="en-US" dirty="0"/>
              <a:t>We explore the history of this beautiful bean!</a:t>
            </a:r>
          </a:p>
        </p:txBody>
      </p:sp>
    </p:spTree>
    <p:extLst>
      <p:ext uri="{BB962C8B-B14F-4D97-AF65-F5344CB8AC3E}">
        <p14:creationId xmlns:p14="http://schemas.microsoft.com/office/powerpoint/2010/main" val="312288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likie.s3.amazonaws.com/ImageStorage/1e/1e41fcc07ffb4749ae86f0dad9ab08d0.jpg"/>
          <p:cNvPicPr>
            <a:picLocks noChangeAspect="1" noChangeArrowheads="1"/>
          </p:cNvPicPr>
          <p:nvPr/>
        </p:nvPicPr>
        <p:blipFill>
          <a:blip r:embed="rId2" r:link="rId3">
            <a:extLst>
              <a:ext uri="{28A0092B-C50C-407E-A947-70E740481C1C}">
                <a14:useLocalDpi xmlns:a14="http://schemas.microsoft.com/office/drawing/2010/main" val="0"/>
              </a:ext>
            </a:extLst>
          </a:blip>
          <a:srcRect l="15375" t="9399" r="22910" b="8220"/>
          <a:stretch>
            <a:fillRect/>
          </a:stretch>
        </p:blipFill>
        <p:spPr bwMode="auto">
          <a:xfrm>
            <a:off x="4056529" y="381000"/>
            <a:ext cx="489902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800" dirty="0">
                <a:effectLst>
                  <a:outerShdw blurRad="50800" dist="38100" algn="tr" rotWithShape="0">
                    <a:prstClr val="black">
                      <a:alpha val="40000"/>
                    </a:prstClr>
                  </a:outerShdw>
                </a:effectLst>
                <a:latin typeface="Ravie" panose="04040805050809020602" pitchFamily="82" charset="0"/>
              </a:rPr>
              <a:t>Sweet Math </a:t>
            </a:r>
            <a:r>
              <a:rPr lang="en-US" sz="4800" dirty="0" err="1">
                <a:effectLst>
                  <a:outerShdw blurRad="50800" dist="38100" algn="tr" rotWithShape="0">
                    <a:prstClr val="black">
                      <a:alpha val="40000"/>
                    </a:prstClr>
                  </a:outerShdw>
                </a:effectLst>
                <a:latin typeface="Ravie" panose="04040805050809020602" pitchFamily="82" charset="0"/>
              </a:rPr>
              <a:t>O’Mine</a:t>
            </a:r>
            <a:endParaRPr lang="en-US" sz="4800" dirty="0">
              <a:effectLst>
                <a:outerShdw blurRad="50800" dist="38100" algn="tr" rotWithShape="0">
                  <a:prstClr val="black">
                    <a:alpha val="40000"/>
                  </a:prstClr>
                </a:outerShdw>
              </a:effectLst>
              <a:latin typeface="Ravie" panose="04040805050809020602" pitchFamily="82" charset="0"/>
            </a:endParaRPr>
          </a:p>
        </p:txBody>
      </p:sp>
      <p:sp>
        <p:nvSpPr>
          <p:cNvPr id="3" name="Content Placeholder 2"/>
          <p:cNvSpPr>
            <a:spLocks noGrp="1"/>
          </p:cNvSpPr>
          <p:nvPr>
            <p:ph idx="1"/>
          </p:nvPr>
        </p:nvSpPr>
        <p:spPr>
          <a:xfrm>
            <a:off x="304800" y="1600200"/>
            <a:ext cx="3962400" cy="4953000"/>
          </a:xfrm>
        </p:spPr>
        <p:txBody>
          <a:bodyPr>
            <a:normAutofit fontScale="92500" lnSpcReduction="10000"/>
          </a:bodyPr>
          <a:lstStyle/>
          <a:p>
            <a:pPr marL="0" indent="0">
              <a:buNone/>
            </a:pPr>
            <a:r>
              <a:rPr lang="en-US" dirty="0"/>
              <a:t>Students must navigate through an enchanted forest filled with dangerous villains and perplexing basic math problems. Okay, not really, but there will be a few perplexing math problems and a lot of fun to make your heart skip a beat!</a:t>
            </a:r>
          </a:p>
        </p:txBody>
      </p:sp>
    </p:spTree>
    <p:extLst>
      <p:ext uri="{BB962C8B-B14F-4D97-AF65-F5344CB8AC3E}">
        <p14:creationId xmlns:p14="http://schemas.microsoft.com/office/powerpoint/2010/main" val="274547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effectLst>
                  <a:outerShdw blurRad="50800" dist="38100" algn="tr" rotWithShape="0">
                    <a:prstClr val="black">
                      <a:alpha val="40000"/>
                    </a:prstClr>
                  </a:outerShdw>
                </a:effectLst>
                <a:latin typeface="Ravie" panose="04040805050809020602" pitchFamily="82" charset="0"/>
              </a:rPr>
              <a:t>Speed ‘</a:t>
            </a:r>
            <a:r>
              <a:rPr lang="en-US" sz="4800" dirty="0" err="1">
                <a:effectLst>
                  <a:outerShdw blurRad="50800" dist="38100" algn="tr" rotWithShape="0">
                    <a:prstClr val="black">
                      <a:alpha val="40000"/>
                    </a:prstClr>
                  </a:outerShdw>
                </a:effectLst>
                <a:latin typeface="Ravie" panose="04040805050809020602" pitchFamily="82" charset="0"/>
              </a:rPr>
              <a:t>em</a:t>
            </a:r>
            <a:r>
              <a:rPr lang="en-US" sz="4800" dirty="0">
                <a:effectLst>
                  <a:outerShdw blurRad="50800" dist="38100" algn="tr" rotWithShape="0">
                    <a:prstClr val="black">
                      <a:alpha val="40000"/>
                    </a:prstClr>
                  </a:outerShdw>
                </a:effectLst>
                <a:latin typeface="Ravie" panose="04040805050809020602" pitchFamily="82" charset="0"/>
              </a:rPr>
              <a:t> UP! Ship ‘</a:t>
            </a:r>
            <a:r>
              <a:rPr lang="en-US" sz="4800" dirty="0" err="1">
                <a:effectLst>
                  <a:outerShdw blurRad="50800" dist="38100" algn="tr" rotWithShape="0">
                    <a:prstClr val="black">
                      <a:alpha val="40000"/>
                    </a:prstClr>
                  </a:outerShdw>
                </a:effectLst>
                <a:latin typeface="Ravie" panose="04040805050809020602" pitchFamily="82" charset="0"/>
              </a:rPr>
              <a:t>em</a:t>
            </a:r>
            <a:r>
              <a:rPr lang="en-US" sz="4800" dirty="0">
                <a:effectLst>
                  <a:outerShdw blurRad="50800" dist="38100" algn="tr" rotWithShape="0">
                    <a:prstClr val="black">
                      <a:alpha val="40000"/>
                    </a:prstClr>
                  </a:outerShdw>
                </a:effectLst>
                <a:latin typeface="Ravie" panose="04040805050809020602" pitchFamily="82" charset="0"/>
              </a:rPr>
              <a:t> OUT!</a:t>
            </a:r>
          </a:p>
        </p:txBody>
      </p:sp>
      <p:sp>
        <p:nvSpPr>
          <p:cNvPr id="3" name="Content Placeholder 2"/>
          <p:cNvSpPr>
            <a:spLocks noGrp="1"/>
          </p:cNvSpPr>
          <p:nvPr>
            <p:ph idx="1"/>
          </p:nvPr>
        </p:nvSpPr>
        <p:spPr>
          <a:xfrm>
            <a:off x="304800" y="5335213"/>
            <a:ext cx="8839200" cy="1554163"/>
          </a:xfrm>
        </p:spPr>
        <p:txBody>
          <a:bodyPr>
            <a:normAutofit fontScale="70000" lnSpcReduction="20000"/>
          </a:bodyPr>
          <a:lstStyle/>
          <a:p>
            <a:pPr marL="0" indent="0">
              <a:buNone/>
            </a:pPr>
            <a:r>
              <a:rPr lang="en-US" dirty="0"/>
              <a:t>For a fun introduction to this section students watch the classic I Love Lucy Chocolate Factory Clip: </a:t>
            </a:r>
            <a:r>
              <a:rPr lang="en-US" u="sng" dirty="0">
                <a:hlinkClick r:id="rId2"/>
              </a:rPr>
              <a:t>https://www.youtube.com/watch?v=D6LUg-siJVs</a:t>
            </a:r>
            <a:r>
              <a:rPr lang="en-US" dirty="0"/>
              <a:t> or at </a:t>
            </a:r>
            <a:r>
              <a:rPr lang="en-US" u="sng" dirty="0">
                <a:hlinkClick r:id="rId3"/>
              </a:rPr>
              <a:t>http://www.tv.com/shows/i-love-lucy/job-switching-15119</a:t>
            </a:r>
            <a:r>
              <a:rPr lang="en-US" dirty="0"/>
              <a:t> [has commercials, full episode, start after 12:58 or later]</a:t>
            </a:r>
          </a:p>
        </p:txBody>
      </p:sp>
      <p:pic>
        <p:nvPicPr>
          <p:cNvPr id="9218" name="Picture 2" descr="http://back2retro.files.wordpress.com/2011/01/i_love_lucy_cutout.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24000" y="1622612"/>
            <a:ext cx="5976779"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13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50800" dist="38100" algn="tr" rotWithShape="0">
                    <a:prstClr val="black">
                      <a:alpha val="40000"/>
                    </a:prstClr>
                  </a:outerShdw>
                </a:effectLst>
                <a:latin typeface="Ravie" panose="04040805050809020602" pitchFamily="82" charset="0"/>
              </a:rPr>
              <a:t>Speed ‘</a:t>
            </a:r>
            <a:r>
              <a:rPr lang="en-US" dirty="0" err="1">
                <a:effectLst>
                  <a:outerShdw blurRad="50800" dist="38100" algn="tr" rotWithShape="0">
                    <a:prstClr val="black">
                      <a:alpha val="40000"/>
                    </a:prstClr>
                  </a:outerShdw>
                </a:effectLst>
                <a:latin typeface="Ravie" panose="04040805050809020602" pitchFamily="82" charset="0"/>
              </a:rPr>
              <a:t>em</a:t>
            </a:r>
            <a:r>
              <a:rPr lang="en-US" dirty="0">
                <a:effectLst>
                  <a:outerShdw blurRad="50800" dist="38100" algn="tr" rotWithShape="0">
                    <a:prstClr val="black">
                      <a:alpha val="40000"/>
                    </a:prstClr>
                  </a:outerShdw>
                </a:effectLst>
                <a:latin typeface="Ravie" panose="04040805050809020602" pitchFamily="82" charset="0"/>
              </a:rPr>
              <a:t> UP! Ship ‘</a:t>
            </a:r>
            <a:r>
              <a:rPr lang="en-US" dirty="0" err="1">
                <a:effectLst>
                  <a:outerShdw blurRad="50800" dist="38100" algn="tr" rotWithShape="0">
                    <a:prstClr val="black">
                      <a:alpha val="40000"/>
                    </a:prstClr>
                  </a:outerShdw>
                </a:effectLst>
                <a:latin typeface="Ravie" panose="04040805050809020602" pitchFamily="82" charset="0"/>
              </a:rPr>
              <a:t>em</a:t>
            </a:r>
            <a:r>
              <a:rPr lang="en-US" dirty="0">
                <a:effectLst>
                  <a:outerShdw blurRad="50800" dist="38100" algn="tr" rotWithShape="0">
                    <a:prstClr val="black">
                      <a:alpha val="40000"/>
                    </a:prstClr>
                  </a:outerShdw>
                </a:effectLst>
                <a:latin typeface="Ravie" panose="04040805050809020602" pitchFamily="82" charset="0"/>
              </a:rPr>
              <a:t> OUT!</a:t>
            </a:r>
            <a:endParaRPr lang="en-US" dirty="0"/>
          </a:p>
        </p:txBody>
      </p:sp>
      <p:sp>
        <p:nvSpPr>
          <p:cNvPr id="3" name="Content Placeholder 2"/>
          <p:cNvSpPr>
            <a:spLocks noGrp="1"/>
          </p:cNvSpPr>
          <p:nvPr>
            <p:ph idx="1"/>
          </p:nvPr>
        </p:nvSpPr>
        <p:spPr>
          <a:xfrm>
            <a:off x="457200" y="1600200"/>
            <a:ext cx="4495800" cy="4525963"/>
          </a:xfrm>
        </p:spPr>
        <p:txBody>
          <a:bodyPr>
            <a:normAutofit fontScale="92500" lnSpcReduction="10000"/>
          </a:bodyPr>
          <a:lstStyle/>
          <a:p>
            <a:pPr marL="0" indent="0">
              <a:buNone/>
            </a:pPr>
            <a:r>
              <a:rPr lang="en-US" dirty="0"/>
              <a:t>Discuss the first industrially produced candies, NECCO wafers, invented by a pharmacist!</a:t>
            </a:r>
          </a:p>
          <a:p>
            <a:pPr marL="0" indent="0">
              <a:buNone/>
            </a:pPr>
            <a:r>
              <a:rPr lang="en-US" dirty="0"/>
              <a:t>As the first machine-cut sweets emerged from the press, the modern world of candy was born, and the beginning of the American candy industry. </a:t>
            </a:r>
          </a:p>
        </p:txBody>
      </p:sp>
      <p:pic>
        <p:nvPicPr>
          <p:cNvPr id="10242" name="Picture 15" descr="http://26.media.tumblr.com/tumblr_ltmjf81AFq1qjj0cdo1_2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14400"/>
            <a:ext cx="363665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Wintergreen Lozeng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085" y="4191000"/>
            <a:ext cx="37242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64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50800" dist="38100" algn="tr" rotWithShape="0">
                    <a:prstClr val="black">
                      <a:alpha val="40000"/>
                    </a:prstClr>
                  </a:outerShdw>
                </a:effectLst>
                <a:latin typeface="Ravie" panose="04040805050809020602" pitchFamily="82" charset="0"/>
              </a:rPr>
              <a:t>Dipped, Dusted, &amp; Rolled… </a:t>
            </a:r>
            <a:br>
              <a:rPr lang="en-US" sz="4000" dirty="0">
                <a:effectLst>
                  <a:outerShdw blurRad="50800" dist="38100" algn="tr" rotWithShape="0">
                    <a:prstClr val="black">
                      <a:alpha val="40000"/>
                    </a:prstClr>
                  </a:outerShdw>
                </a:effectLst>
                <a:latin typeface="Ravie" panose="04040805050809020602" pitchFamily="82" charset="0"/>
              </a:rPr>
            </a:br>
            <a:r>
              <a:rPr lang="en-US" sz="2400" dirty="0">
                <a:effectLst>
                  <a:outerShdw blurRad="50800" dist="38100" algn="tr" rotWithShape="0">
                    <a:prstClr val="black">
                      <a:alpha val="40000"/>
                    </a:prstClr>
                  </a:outerShdw>
                </a:effectLst>
                <a:latin typeface="Ravie" panose="04040805050809020602" pitchFamily="82" charset="0"/>
              </a:rPr>
              <a:t>Crafting Handmade Chocolates</a:t>
            </a:r>
          </a:p>
        </p:txBody>
      </p:sp>
      <p:sp>
        <p:nvSpPr>
          <p:cNvPr id="3" name="Content Placeholder 2"/>
          <p:cNvSpPr>
            <a:spLocks noGrp="1"/>
          </p:cNvSpPr>
          <p:nvPr>
            <p:ph idx="1"/>
          </p:nvPr>
        </p:nvSpPr>
        <p:spPr>
          <a:xfrm>
            <a:off x="762000" y="3267075"/>
            <a:ext cx="7924800" cy="3163888"/>
          </a:xfrm>
        </p:spPr>
        <p:txBody>
          <a:bodyPr>
            <a:normAutofit/>
          </a:bodyPr>
          <a:lstStyle/>
          <a:p>
            <a:pPr marL="0" indent="0" algn="ctr">
              <a:buNone/>
            </a:pPr>
            <a:r>
              <a:rPr lang="en-US" dirty="0"/>
              <a:t>Students learn how to make homemade truffles and the science behind that crispy crunch!</a:t>
            </a:r>
          </a:p>
          <a:p>
            <a:pPr marL="0" indent="0" algn="ctr">
              <a:buNone/>
            </a:pPr>
            <a:r>
              <a:rPr lang="en-US" sz="2000" i="1" dirty="0"/>
              <a:t>We introduce it by having students watch the beginning of the classic I Love Lucy Chocolate Factory episode at </a:t>
            </a:r>
            <a:r>
              <a:rPr lang="en-US" sz="2000" i="1" u="sng" dirty="0">
                <a:hlinkClick r:id="rId2"/>
              </a:rPr>
              <a:t>http://www.tv.com/shows/i-love-lucy/job-switching-15119</a:t>
            </a:r>
            <a:endParaRPr lang="en-US" sz="2000" dirty="0"/>
          </a:p>
        </p:txBody>
      </p:sp>
      <p:pic>
        <p:nvPicPr>
          <p:cNvPr id="1126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8007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171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Q0X6LH-ke-DAB1lBM7VubZwcLSPfH6f7dGhv5mJQSQsWq78e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0"/>
            <a:ext cx="9144000" cy="6836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2800" y="274638"/>
            <a:ext cx="5334000" cy="1143000"/>
          </a:xfrm>
        </p:spPr>
        <p:txBody>
          <a:bodyPr>
            <a:normAutofit fontScale="90000"/>
          </a:bodyPr>
          <a:lstStyle/>
          <a:p>
            <a:r>
              <a:rPr lang="en-US" sz="4000" dirty="0">
                <a:effectLst>
                  <a:outerShdw blurRad="50800" dist="38100" algn="tr" rotWithShape="0">
                    <a:prstClr val="black">
                      <a:alpha val="40000"/>
                    </a:prstClr>
                  </a:outerShdw>
                </a:effectLst>
                <a:latin typeface="Ravie" panose="04040805050809020602" pitchFamily="82" charset="0"/>
              </a:rPr>
              <a:t>From Bean to Bar</a:t>
            </a:r>
          </a:p>
        </p:txBody>
      </p:sp>
      <p:sp>
        <p:nvSpPr>
          <p:cNvPr id="3" name="Content Placeholder 2"/>
          <p:cNvSpPr>
            <a:spLocks noGrp="1"/>
          </p:cNvSpPr>
          <p:nvPr>
            <p:ph idx="1"/>
          </p:nvPr>
        </p:nvSpPr>
        <p:spPr>
          <a:xfrm>
            <a:off x="3886200" y="1371600"/>
            <a:ext cx="4876800" cy="1295400"/>
          </a:xfrm>
        </p:spPr>
        <p:txBody>
          <a:bodyPr>
            <a:normAutofit fontScale="85000" lnSpcReduction="10000"/>
          </a:bodyPr>
          <a:lstStyle/>
          <a:p>
            <a:pPr marL="0" indent="0">
              <a:buNone/>
            </a:pPr>
            <a:r>
              <a:rPr lang="en-US" dirty="0"/>
              <a:t>Students Go on a  video tour  of a chocolate factory and learn the chocolate-making process. </a:t>
            </a:r>
          </a:p>
        </p:txBody>
      </p:sp>
    </p:spTree>
    <p:extLst>
      <p:ext uri="{BB962C8B-B14F-4D97-AF65-F5344CB8AC3E}">
        <p14:creationId xmlns:p14="http://schemas.microsoft.com/office/powerpoint/2010/main" val="123025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algn="tr" rotWithShape="0">
                    <a:prstClr val="black">
                      <a:alpha val="40000"/>
                    </a:prstClr>
                  </a:outerShdw>
                </a:effectLst>
                <a:latin typeface="Ravie" panose="04040805050809020602" pitchFamily="82" charset="0"/>
              </a:rPr>
              <a:t>Wrap it Up! I’ll take it!</a:t>
            </a:r>
          </a:p>
        </p:txBody>
      </p:sp>
      <p:sp>
        <p:nvSpPr>
          <p:cNvPr id="3" name="Content Placeholder 2"/>
          <p:cNvSpPr>
            <a:spLocks noGrp="1"/>
          </p:cNvSpPr>
          <p:nvPr>
            <p:ph idx="1"/>
          </p:nvPr>
        </p:nvSpPr>
        <p:spPr>
          <a:xfrm>
            <a:off x="457200" y="1295400"/>
            <a:ext cx="8077200" cy="4830763"/>
          </a:xfrm>
        </p:spPr>
        <p:txBody>
          <a:bodyPr>
            <a:normAutofit/>
          </a:bodyPr>
          <a:lstStyle/>
          <a:p>
            <a:pPr marL="0" indent="0">
              <a:buNone/>
            </a:pPr>
            <a:r>
              <a:rPr lang="en-US" sz="4000" dirty="0"/>
              <a:t>Students learn the complex history of confectionary packaging and discover the impact of a great wrap</a:t>
            </a:r>
          </a:p>
          <a:p>
            <a:pPr marL="0" indent="0">
              <a:buNone/>
            </a:pPr>
            <a:endParaRPr lang="en-US" dirty="0"/>
          </a:p>
        </p:txBody>
      </p:sp>
      <p:pic>
        <p:nvPicPr>
          <p:cNvPr id="12292" name="Picture 4" descr="http://d1hekt5vpuuw9b.cloudfront.net/assets/article/538e6edc854baf81415f878a56d7f6ca_halloween-candy-580x326_featured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7985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19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www.marthastewartweddings.com/sites/files/marthastewartweddings.com/ecl/images/content/pub/weddings/2008Q4/mwd104147_fal08_preppy_xl.jpg"/>
          <p:cNvPicPr>
            <a:picLocks noChangeAspect="1" noChangeArrowheads="1"/>
          </p:cNvPicPr>
          <p:nvPr/>
        </p:nvPicPr>
        <p:blipFill rotWithShape="1">
          <a:blip r:embed="rId2">
            <a:extLst>
              <a:ext uri="{28A0092B-C50C-407E-A947-70E740481C1C}">
                <a14:useLocalDpi xmlns:a14="http://schemas.microsoft.com/office/drawing/2010/main" val="0"/>
              </a:ext>
            </a:extLst>
          </a:blip>
          <a:srcRect b="8383"/>
          <a:stretch/>
        </p:blipFill>
        <p:spPr bwMode="auto">
          <a:xfrm>
            <a:off x="3581400" y="533400"/>
            <a:ext cx="5334000" cy="6081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Make Your Own Candy Boxes!</a:t>
            </a:r>
          </a:p>
        </p:txBody>
      </p:sp>
      <p:sp>
        <p:nvSpPr>
          <p:cNvPr id="3" name="Content Placeholder 2"/>
          <p:cNvSpPr>
            <a:spLocks noGrp="1"/>
          </p:cNvSpPr>
          <p:nvPr>
            <p:ph idx="1"/>
          </p:nvPr>
        </p:nvSpPr>
        <p:spPr>
          <a:xfrm>
            <a:off x="457200" y="1600200"/>
            <a:ext cx="3505200" cy="4525963"/>
          </a:xfrm>
        </p:spPr>
        <p:txBody>
          <a:bodyPr>
            <a:normAutofit/>
          </a:bodyPr>
          <a:lstStyle/>
          <a:p>
            <a:pPr marL="0" indent="0">
              <a:buNone/>
            </a:pPr>
            <a:r>
              <a:rPr lang="en-US" dirty="0"/>
              <a:t>Students use origami and paper weaving to construct their own pretty packaging</a:t>
            </a:r>
          </a:p>
          <a:p>
            <a:pPr marL="0" indent="0">
              <a:buNone/>
            </a:pPr>
            <a:r>
              <a:rPr lang="en-US" dirty="0"/>
              <a:t>and make tiny tags! </a:t>
            </a:r>
          </a:p>
        </p:txBody>
      </p:sp>
    </p:spTree>
    <p:extLst>
      <p:ext uri="{BB962C8B-B14F-4D97-AF65-F5344CB8AC3E}">
        <p14:creationId xmlns:p14="http://schemas.microsoft.com/office/powerpoint/2010/main" val="31564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0" descr="http://www.bellebebes.co.uk/wp-content/uploads/2012/02/Planted-a-k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021" y="1600200"/>
            <a:ext cx="3853494"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Plant a Kiss &amp; Watch it Grow!</a:t>
            </a:r>
          </a:p>
        </p:txBody>
      </p:sp>
      <p:sp>
        <p:nvSpPr>
          <p:cNvPr id="3" name="Content Placeholder 2"/>
          <p:cNvSpPr>
            <a:spLocks noGrp="1"/>
          </p:cNvSpPr>
          <p:nvPr>
            <p:ph idx="1"/>
          </p:nvPr>
        </p:nvSpPr>
        <p:spPr>
          <a:xfrm>
            <a:off x="457200" y="1600200"/>
            <a:ext cx="5105400" cy="4525963"/>
          </a:xfrm>
        </p:spPr>
        <p:txBody>
          <a:bodyPr>
            <a:normAutofit fontScale="85000" lnSpcReduction="20000"/>
          </a:bodyPr>
          <a:lstStyle/>
          <a:p>
            <a:pPr marL="0" indent="0">
              <a:buNone/>
            </a:pPr>
            <a:r>
              <a:rPr lang="en-US" dirty="0"/>
              <a:t>Unexpected gifts have a magic all their own, For even the simplest acts of kindness and magic can change the world. </a:t>
            </a:r>
          </a:p>
          <a:p>
            <a:pPr marL="0" indent="0">
              <a:buNone/>
            </a:pPr>
            <a:r>
              <a:rPr lang="en-US" dirty="0"/>
              <a:t>Your student’s mission is to go out in the world and spread a little color, connection, caring, art and magic by “planting kisses” in their own creative ways. One of the ways we’re going to do is with a pen, paper, &amp; paint, and a bit of chocolate. </a:t>
            </a:r>
          </a:p>
        </p:txBody>
      </p:sp>
    </p:spTree>
    <p:extLst>
      <p:ext uri="{BB962C8B-B14F-4D97-AF65-F5344CB8AC3E}">
        <p14:creationId xmlns:p14="http://schemas.microsoft.com/office/powerpoint/2010/main" val="226281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algn="tr" rotWithShape="0">
                    <a:prstClr val="black">
                      <a:alpha val="40000"/>
                    </a:prstClr>
                  </a:outerShdw>
                </a:effectLst>
                <a:latin typeface="Ravie" panose="04040805050809020602" pitchFamily="82" charset="0"/>
              </a:rPr>
              <a:t>We’ve come to believe…</a:t>
            </a:r>
          </a:p>
        </p:txBody>
      </p:sp>
      <p:sp>
        <p:nvSpPr>
          <p:cNvPr id="3" name="Content Placeholder 2"/>
          <p:cNvSpPr>
            <a:spLocks noGrp="1"/>
          </p:cNvSpPr>
          <p:nvPr>
            <p:ph idx="1"/>
          </p:nvPr>
        </p:nvSpPr>
        <p:spPr>
          <a:xfrm>
            <a:off x="457200" y="1828800"/>
            <a:ext cx="4343400" cy="3200400"/>
          </a:xfrm>
        </p:spPr>
        <p:txBody>
          <a:bodyPr>
            <a:normAutofit lnSpcReduction="10000"/>
          </a:bodyPr>
          <a:lstStyle/>
          <a:p>
            <a:pPr marL="0" indent="0" algn="ctr">
              <a:buNone/>
            </a:pPr>
            <a:r>
              <a:rPr lang="en-US" sz="5400" dirty="0">
                <a:effectLst>
                  <a:outerShdw blurRad="38100" dist="38100" dir="2700000" algn="tl">
                    <a:srgbClr val="000000">
                      <a:alpha val="43137"/>
                    </a:srgbClr>
                  </a:outerShdw>
                </a:effectLst>
                <a:latin typeface="Green Grass" pitchFamily="2" charset="0"/>
              </a:rPr>
              <a:t>“Academic excellence </a:t>
            </a:r>
            <a:r>
              <a:rPr lang="en-US" sz="5400" b="1" dirty="0">
                <a:effectLst>
                  <a:outerShdw blurRad="38100" dist="38100" dir="2700000" algn="tl">
                    <a:srgbClr val="000000">
                      <a:alpha val="43137"/>
                    </a:srgbClr>
                  </a:outerShdw>
                </a:effectLst>
                <a:latin typeface="Green Grass" pitchFamily="2" charset="0"/>
              </a:rPr>
              <a:t>should</a:t>
            </a:r>
            <a:r>
              <a:rPr lang="en-US" sz="5400" dirty="0">
                <a:effectLst>
                  <a:outerShdw blurRad="38100" dist="38100" dir="2700000" algn="tl">
                    <a:srgbClr val="000000">
                      <a:alpha val="43137"/>
                    </a:srgbClr>
                  </a:outerShdw>
                </a:effectLst>
                <a:latin typeface="Green Grass" pitchFamily="2" charset="0"/>
              </a:rPr>
              <a:t> coexist with delight.”</a:t>
            </a:r>
          </a:p>
          <a:p>
            <a:pPr marL="0" indent="0" algn="ctr">
              <a:buNone/>
            </a:pPr>
            <a:endParaRPr lang="en-US" dirty="0"/>
          </a:p>
        </p:txBody>
      </p:sp>
      <p:pic>
        <p:nvPicPr>
          <p:cNvPr id="4098" name="Picture 2" descr="http://info.marygrove.edu/Portals/94958/images/uncle-s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0129"/>
            <a:ext cx="424815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7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algn="tr" rotWithShape="0">
                    <a:prstClr val="black">
                      <a:alpha val="40000"/>
                    </a:prstClr>
                  </a:outerShdw>
                </a:effectLst>
                <a:latin typeface="Ravie" panose="04040805050809020602" pitchFamily="82" charset="0"/>
              </a:rPr>
              <a:t>Plant One, On Me!</a:t>
            </a:r>
          </a:p>
        </p:txBody>
      </p:sp>
      <p:pic>
        <p:nvPicPr>
          <p:cNvPr id="15362" name="Picture 56" descr="http://us.123rf.com/400wm/400/400/kudryashka/kudryashka1201/kudryashka120100089/12016567-valentine-tree-with-hearts-for-your-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630" y="1066800"/>
            <a:ext cx="535537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962400" cy="4525963"/>
          </a:xfrm>
        </p:spPr>
        <p:txBody>
          <a:bodyPr>
            <a:normAutofit fontScale="70000" lnSpcReduction="20000"/>
          </a:bodyPr>
          <a:lstStyle/>
          <a:p>
            <a:pPr marL="0" indent="0">
              <a:buNone/>
            </a:pPr>
            <a:r>
              <a:rPr lang="en-US" dirty="0"/>
              <a:t>Students package up a “kiss” (ex. 2 individually wrapped truffles, box(</a:t>
            </a:r>
            <a:r>
              <a:rPr lang="en-US" dirty="0" err="1"/>
              <a:t>es</a:t>
            </a:r>
            <a:r>
              <a:rPr lang="en-US" dirty="0"/>
              <a:t>), tag, &amp; art) and pick a person to plant it on.  Include a note on the little tag attached instruct the recipient to keep a kiss for themselves and share the other with someone else, ex. “One for you, and one to share!”, or “Keep one kiss and pass one along. Let's spread the Kindness in honor of Plant a Kiss Day!” For even the tiniest (and tastiest) acts of kindness can change the world. Plant a seed…and let it grow!</a:t>
            </a:r>
          </a:p>
        </p:txBody>
      </p:sp>
    </p:spTree>
    <p:extLst>
      <p:ext uri="{BB962C8B-B14F-4D97-AF65-F5344CB8AC3E}">
        <p14:creationId xmlns:p14="http://schemas.microsoft.com/office/powerpoint/2010/main" val="322968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What Standards and Skills Came to Mind?</a:t>
            </a:r>
          </a:p>
        </p:txBody>
      </p:sp>
      <p:sp>
        <p:nvSpPr>
          <p:cNvPr id="3" name="Content Placeholder 2"/>
          <p:cNvSpPr>
            <a:spLocks noGrp="1"/>
          </p:cNvSpPr>
          <p:nvPr>
            <p:ph idx="1"/>
          </p:nvPr>
        </p:nvSpPr>
        <p:spPr/>
        <p:txBody>
          <a:bodyPr/>
          <a:lstStyle/>
          <a:p>
            <a:endParaRPr lang="en-US"/>
          </a:p>
        </p:txBody>
      </p:sp>
      <p:pic>
        <p:nvPicPr>
          <p:cNvPr id="4" name="Picture 2" descr="http://brandmakernews.com/blog/wp-content/uploads/2011/05/mind-ma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20763" cy="508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4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algn="tr" rotWithShape="0">
                    <a:prstClr val="black">
                      <a:alpha val="40000"/>
                    </a:prstClr>
                  </a:outerShdw>
                </a:effectLst>
                <a:latin typeface="Ravie" panose="04040805050809020602" pitchFamily="82" charset="0"/>
              </a:rPr>
              <a:t>A</a:t>
            </a:r>
            <a:r>
              <a:rPr lang="en-US" sz="4000" b="0" dirty="0">
                <a:latin typeface="Segoe Script" panose="020B0504020000000003" pitchFamily="34" charset="0"/>
              </a:rPr>
              <a:t> </a:t>
            </a:r>
            <a:r>
              <a:rPr lang="en-US" sz="3600" dirty="0">
                <a:effectLst>
                  <a:outerShdw blurRad="50800" dist="38100" algn="tr" rotWithShape="0">
                    <a:prstClr val="black">
                      <a:alpha val="40000"/>
                    </a:prstClr>
                  </a:outerShdw>
                </a:effectLst>
                <a:latin typeface="Ravie" panose="04040805050809020602" pitchFamily="82" charset="0"/>
              </a:rPr>
              <a:t>Very Sad Question</a:t>
            </a:r>
          </a:p>
        </p:txBody>
      </p:sp>
      <p:sp>
        <p:nvSpPr>
          <p:cNvPr id="3" name="Content Placeholder 2"/>
          <p:cNvSpPr>
            <a:spLocks noGrp="1"/>
          </p:cNvSpPr>
          <p:nvPr>
            <p:ph idx="1"/>
          </p:nvPr>
        </p:nvSpPr>
        <p:spPr>
          <a:xfrm>
            <a:off x="457200" y="1371600"/>
            <a:ext cx="4953000" cy="4754563"/>
          </a:xfrm>
        </p:spPr>
        <p:txBody>
          <a:bodyPr>
            <a:normAutofit/>
          </a:bodyPr>
          <a:lstStyle/>
          <a:p>
            <a:pPr marL="0" indent="0">
              <a:buNone/>
            </a:pPr>
            <a:r>
              <a:rPr lang="en-US" dirty="0"/>
              <a:t>“This is nice and all, but can stuff like this really affect test scores?”</a:t>
            </a:r>
          </a:p>
          <a:p>
            <a:pPr lvl="1"/>
            <a:r>
              <a:rPr lang="en-US" dirty="0"/>
              <a:t>What do you think is the answer to raising test scores?</a:t>
            </a:r>
          </a:p>
          <a:p>
            <a:pPr lvl="1"/>
            <a:r>
              <a:rPr lang="en-US" dirty="0"/>
              <a:t>Is there only one answer?</a:t>
            </a:r>
          </a:p>
        </p:txBody>
      </p:sp>
      <p:sp>
        <p:nvSpPr>
          <p:cNvPr id="5" name="Slide Number Placeholder 4"/>
          <p:cNvSpPr>
            <a:spLocks noGrp="1"/>
          </p:cNvSpPr>
          <p:nvPr>
            <p:ph type="sldNum" sz="quarter" idx="4294967295"/>
          </p:nvPr>
        </p:nvSpPr>
        <p:spPr>
          <a:xfrm>
            <a:off x="8077200" y="6260655"/>
            <a:ext cx="609600" cy="457200"/>
          </a:xfrm>
          <a:prstGeom prst="rect">
            <a:avLst/>
          </a:prstGeom>
        </p:spPr>
        <p:txBody>
          <a:bodyPr/>
          <a:lstStyle/>
          <a:p>
            <a:fld id="{32E85551-1F07-42CD-AA7B-98C8A9C5DDBB}" type="slidenum">
              <a:rPr lang="en-US" smtClean="0"/>
              <a:pPr/>
              <a:t>32</a:t>
            </a:fld>
            <a:endParaRPr lang="en-US" dirty="0"/>
          </a:p>
        </p:txBody>
      </p:sp>
      <p:pic>
        <p:nvPicPr>
          <p:cNvPr id="6" name="Picture 2" descr="http://en.hdyo.org/assets/ask-question-2-ce96e3e01c85a38a0d39c61cfae6d42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51" r="9948"/>
          <a:stretch/>
        </p:blipFill>
        <p:spPr bwMode="auto">
          <a:xfrm>
            <a:off x="4934310" y="1066800"/>
            <a:ext cx="4209690"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1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800" dirty="0">
                <a:effectLst>
                  <a:outerShdw blurRad="50800" dist="38100" algn="tr" rotWithShape="0">
                    <a:prstClr val="black">
                      <a:alpha val="40000"/>
                    </a:prstClr>
                  </a:outerShdw>
                </a:effectLst>
                <a:latin typeface="Ravie" panose="04040805050809020602" pitchFamily="82" charset="0"/>
              </a:rPr>
              <a:t>This is nice and all, but can stuff like this really affect test scores?</a:t>
            </a:r>
          </a:p>
        </p:txBody>
      </p:sp>
      <p:sp>
        <p:nvSpPr>
          <p:cNvPr id="3" name="Content Placeholder 2"/>
          <p:cNvSpPr>
            <a:spLocks noGrp="1"/>
          </p:cNvSpPr>
          <p:nvPr>
            <p:ph idx="1"/>
          </p:nvPr>
        </p:nvSpPr>
        <p:spPr>
          <a:xfrm>
            <a:off x="457200" y="1371600"/>
            <a:ext cx="5105400" cy="4754563"/>
          </a:xfrm>
        </p:spPr>
        <p:txBody>
          <a:bodyPr>
            <a:normAutofit lnSpcReduction="10000"/>
          </a:bodyPr>
          <a:lstStyle/>
          <a:p>
            <a:r>
              <a:rPr lang="en-US" dirty="0"/>
              <a:t>Let’s see!</a:t>
            </a:r>
          </a:p>
          <a:p>
            <a:r>
              <a:rPr lang="en-US" dirty="0"/>
              <a:t>Working together in your group talk about what we’ve done today, modify your instruction for your group’s assigned grade-span to two or three specific standards. </a:t>
            </a:r>
          </a:p>
          <a:p>
            <a:r>
              <a:rPr lang="en-US" dirty="0"/>
              <a:t>Then we’ll have everyone report.  </a:t>
            </a:r>
          </a:p>
        </p:txBody>
      </p:sp>
      <p:sp>
        <p:nvSpPr>
          <p:cNvPr id="5" name="Slide Number Placeholder 4"/>
          <p:cNvSpPr>
            <a:spLocks noGrp="1"/>
          </p:cNvSpPr>
          <p:nvPr>
            <p:ph type="sldNum" sz="quarter" idx="4294967295"/>
          </p:nvPr>
        </p:nvSpPr>
        <p:spPr>
          <a:xfrm>
            <a:off x="8077200" y="6260655"/>
            <a:ext cx="609600" cy="457200"/>
          </a:xfrm>
          <a:prstGeom prst="rect">
            <a:avLst/>
          </a:prstGeom>
        </p:spPr>
        <p:txBody>
          <a:bodyPr/>
          <a:lstStyle/>
          <a:p>
            <a:fld id="{32E85551-1F07-42CD-AA7B-98C8A9C5DDBB}" type="slidenum">
              <a:rPr lang="en-US" smtClean="0"/>
              <a:pPr/>
              <a:t>33</a:t>
            </a:fld>
            <a:endParaRPr lang="en-US" dirty="0"/>
          </a:p>
        </p:txBody>
      </p:sp>
      <p:pic>
        <p:nvPicPr>
          <p:cNvPr id="6" name="Picture 2" descr="http://en.hdyo.org/assets/ask-question-2-ce96e3e01c85a38a0d39c61cfae6d42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51" r="9948"/>
          <a:stretch/>
        </p:blipFill>
        <p:spPr bwMode="auto">
          <a:xfrm>
            <a:off x="4800600" y="1371600"/>
            <a:ext cx="4209690"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0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962400"/>
          </a:xfrm>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There’s a few we’ve thought of…and more that could go. </a:t>
            </a:r>
            <a:br>
              <a:rPr lang="en-US" sz="3600" dirty="0">
                <a:effectLst>
                  <a:outerShdw blurRad="50800" dist="38100" algn="tr" rotWithShape="0">
                    <a:prstClr val="black">
                      <a:alpha val="40000"/>
                    </a:prstClr>
                  </a:outerShdw>
                </a:effectLst>
                <a:latin typeface="Ravie" panose="04040805050809020602" pitchFamily="82" charset="0"/>
              </a:rPr>
            </a:br>
            <a:br>
              <a:rPr lang="en-US" sz="3600" dirty="0">
                <a:effectLst>
                  <a:outerShdw blurRad="50800" dist="38100" algn="tr" rotWithShape="0">
                    <a:prstClr val="black">
                      <a:alpha val="40000"/>
                    </a:prstClr>
                  </a:outerShdw>
                </a:effectLst>
                <a:latin typeface="Ravie" panose="04040805050809020602" pitchFamily="82" charset="0"/>
              </a:rPr>
            </a:br>
            <a:r>
              <a:rPr lang="en-US" sz="3600" dirty="0">
                <a:effectLst>
                  <a:outerShdw blurRad="50800" dist="38100" algn="tr" rotWithShape="0">
                    <a:prstClr val="black">
                      <a:alpha val="40000"/>
                    </a:prstClr>
                  </a:outerShdw>
                </a:effectLst>
                <a:latin typeface="Ravie" panose="04040805050809020602" pitchFamily="82" charset="0"/>
              </a:rPr>
              <a:t>What did you find?</a:t>
            </a:r>
            <a:br>
              <a:rPr lang="en-US" sz="3600" dirty="0">
                <a:effectLst>
                  <a:outerShdw blurRad="50800" dist="38100" algn="tr" rotWithShape="0">
                    <a:prstClr val="black">
                      <a:alpha val="40000"/>
                    </a:prstClr>
                  </a:outerShdw>
                </a:effectLst>
                <a:latin typeface="Ravie" panose="04040805050809020602" pitchFamily="82" charset="0"/>
              </a:rPr>
            </a:br>
            <a:endParaRPr lang="en-US" sz="3600" dirty="0">
              <a:effectLst>
                <a:outerShdw blurRad="50800" dist="38100" algn="tr" rotWithShape="0">
                  <a:prstClr val="black">
                    <a:alpha val="40000"/>
                  </a:prstClr>
                </a:outerShdw>
              </a:effectLst>
              <a:latin typeface="Ravie" panose="04040805050809020602" pitchFamily="82" charset="0"/>
            </a:endParaRPr>
          </a:p>
        </p:txBody>
      </p:sp>
      <p:sp>
        <p:nvSpPr>
          <p:cNvPr id="3" name="Content Placeholder 2"/>
          <p:cNvSpPr>
            <a:spLocks noGrp="1"/>
          </p:cNvSpPr>
          <p:nvPr>
            <p:ph idx="1"/>
          </p:nvPr>
        </p:nvSpPr>
        <p:spPr/>
        <p:txBody>
          <a:bodyPr>
            <a:normAutofit/>
          </a:bodyPr>
          <a:lstStyle/>
          <a:p>
            <a:pPr marL="0" indent="0">
              <a:buNone/>
            </a:pPr>
            <a:r>
              <a:rPr lang="en-US" sz="3600" dirty="0">
                <a:effectLst>
                  <a:outerShdw blurRad="50800" dist="38100" algn="tr" rotWithShape="0">
                    <a:prstClr val="black">
                      <a:alpha val="40000"/>
                    </a:prstClr>
                  </a:outerShdw>
                </a:effectLst>
                <a:latin typeface="Ravie" panose="04040805050809020602" pitchFamily="82" charset="0"/>
                <a:ea typeface="+mj-ea"/>
                <a:cs typeface="+mj-cs"/>
              </a:rPr>
              <a:t> </a:t>
            </a:r>
          </a:p>
        </p:txBody>
      </p:sp>
    </p:spTree>
    <p:extLst>
      <p:ext uri="{BB962C8B-B14F-4D97-AF65-F5344CB8AC3E}">
        <p14:creationId xmlns:p14="http://schemas.microsoft.com/office/powerpoint/2010/main" val="69447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Aligning Standards to Activities</a:t>
            </a:r>
          </a:p>
        </p:txBody>
      </p:sp>
      <p:sp>
        <p:nvSpPr>
          <p:cNvPr id="3" name="Content Placeholder 2"/>
          <p:cNvSpPr>
            <a:spLocks noGrp="1"/>
          </p:cNvSpPr>
          <p:nvPr>
            <p:ph idx="1"/>
          </p:nvPr>
        </p:nvSpPr>
        <p:spPr>
          <a:xfrm>
            <a:off x="457200" y="1600200"/>
            <a:ext cx="8229600" cy="4648200"/>
          </a:xfrm>
        </p:spPr>
        <p:txBody>
          <a:bodyPr>
            <a:normAutofit/>
          </a:bodyPr>
          <a:lstStyle/>
          <a:p>
            <a:pPr marL="0" indent="0" algn="ctr">
              <a:buNone/>
            </a:pPr>
            <a:r>
              <a:rPr lang="en-US" dirty="0"/>
              <a:t>Now, this is the </a:t>
            </a:r>
            <a:r>
              <a:rPr lang="en-US" b="1" dirty="0"/>
              <a:t>key</a:t>
            </a:r>
            <a:r>
              <a:rPr lang="en-US" dirty="0"/>
              <a:t> to everything we try to do. Doing fun activities is one thing, but if you don’t align it to what kids need in their grade level and all of the grade levels you’re working with, you aren’t doing them any favors.</a:t>
            </a:r>
          </a:p>
          <a:p>
            <a:pPr marL="0" indent="0" algn="ctr">
              <a:buNone/>
            </a:pPr>
            <a:r>
              <a:rPr lang="en-US" dirty="0"/>
              <a:t>They will not pick up what they need from just doing a fun activity with you, the activity must have a purpose and a focus.</a:t>
            </a:r>
          </a:p>
        </p:txBody>
      </p:sp>
    </p:spTree>
    <p:extLst>
      <p:ext uri="{BB962C8B-B14F-4D97-AF65-F5344CB8AC3E}">
        <p14:creationId xmlns:p14="http://schemas.microsoft.com/office/powerpoint/2010/main" val="224117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dn2.business2community.com/wp-content/uploads/2012/03/Fotolia_8176652_Subscription_Monthly_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95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How do we know what kids really need to know?</a:t>
            </a:r>
          </a:p>
        </p:txBody>
      </p:sp>
      <p:sp>
        <p:nvSpPr>
          <p:cNvPr id="3" name="Content Placeholder 2"/>
          <p:cNvSpPr>
            <a:spLocks noGrp="1"/>
          </p:cNvSpPr>
          <p:nvPr>
            <p:ph idx="1"/>
          </p:nvPr>
        </p:nvSpPr>
        <p:spPr>
          <a:xfrm>
            <a:off x="4191000" y="1905000"/>
            <a:ext cx="4572000" cy="4525963"/>
          </a:xfrm>
        </p:spPr>
        <p:txBody>
          <a:bodyPr>
            <a:normAutofit fontScale="92500" lnSpcReduction="10000"/>
          </a:bodyPr>
          <a:lstStyle/>
          <a:p>
            <a:r>
              <a:rPr lang="en-US" dirty="0"/>
              <a:t>How do we know specifically what kids need in each grade level?</a:t>
            </a:r>
          </a:p>
          <a:p>
            <a:r>
              <a:rPr lang="en-US" dirty="0"/>
              <a:t>What real modifications can we make in our instruction to make sure we are not just teaching to the middle and hoping everyone gets something out of it?</a:t>
            </a:r>
          </a:p>
          <a:p>
            <a:pPr marL="0" indent="0">
              <a:buNone/>
            </a:pPr>
            <a:endParaRPr lang="en-US" dirty="0"/>
          </a:p>
        </p:txBody>
      </p:sp>
    </p:spTree>
    <p:extLst>
      <p:ext uri="{BB962C8B-B14F-4D97-AF65-F5344CB8AC3E}">
        <p14:creationId xmlns:p14="http://schemas.microsoft.com/office/powerpoint/2010/main" val="332724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outerShdw blurRad="50800" dist="38100" algn="tr" rotWithShape="0">
                    <a:prstClr val="black">
                      <a:alpha val="40000"/>
                    </a:prstClr>
                  </a:outerShdw>
                </a:effectLst>
                <a:latin typeface="Ravie" panose="04040805050809020602" pitchFamily="82" charset="0"/>
              </a:rPr>
              <a:t>A tool we use: Common Core &amp; TN Standards</a:t>
            </a:r>
            <a:br>
              <a:rPr lang="en-US" sz="2400" dirty="0">
                <a:effectLst>
                  <a:outerShdw blurRad="50800" dist="38100" algn="tr" rotWithShape="0">
                    <a:prstClr val="black">
                      <a:alpha val="40000"/>
                    </a:prstClr>
                  </a:outerShdw>
                </a:effectLst>
                <a:latin typeface="Ravie" panose="04040805050809020602" pitchFamily="82" charset="0"/>
              </a:rPr>
            </a:br>
            <a:r>
              <a:rPr lang="en-US" sz="2400" dirty="0">
                <a:effectLst>
                  <a:outerShdw blurRad="50800" dist="38100" algn="tr" rotWithShape="0">
                    <a:prstClr val="black">
                      <a:alpha val="40000"/>
                    </a:prstClr>
                  </a:outerShdw>
                </a:effectLst>
                <a:latin typeface="Ravie" panose="04040805050809020602" pitchFamily="82" charset="0"/>
              </a:rPr>
              <a:t> (our spreadsheet)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41" b="48244"/>
          <a:stretch/>
        </p:blipFill>
        <p:spPr bwMode="auto">
          <a:xfrm>
            <a:off x="0" y="1406089"/>
            <a:ext cx="9144000" cy="545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0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83" t="51639" r="4713"/>
          <a:stretch/>
        </p:blipFill>
        <p:spPr bwMode="auto">
          <a:xfrm>
            <a:off x="0" y="19050"/>
            <a:ext cx="9144000" cy="68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16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school.discoveryeducation.com/clipart/images/ani_thinkingca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2323"/>
            <a:ext cx="4419600" cy="64756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A cross-curricular approach</a:t>
            </a:r>
          </a:p>
        </p:txBody>
      </p:sp>
      <p:sp>
        <p:nvSpPr>
          <p:cNvPr id="3" name="Content Placeholder 2"/>
          <p:cNvSpPr>
            <a:spLocks noGrp="1"/>
          </p:cNvSpPr>
          <p:nvPr>
            <p:ph idx="1"/>
          </p:nvPr>
        </p:nvSpPr>
        <p:spPr>
          <a:xfrm>
            <a:off x="457200" y="1600200"/>
            <a:ext cx="3962400" cy="4724400"/>
          </a:xfrm>
        </p:spPr>
        <p:txBody>
          <a:bodyPr>
            <a:normAutofit fontScale="77500" lnSpcReduction="20000"/>
          </a:bodyPr>
          <a:lstStyle/>
          <a:p>
            <a:pPr marL="0" indent="0" algn="ctr">
              <a:buNone/>
            </a:pPr>
            <a:r>
              <a:rPr lang="en-US" dirty="0"/>
              <a:t>We work to integrate standards based subject matter and skills from multiple content areas into one cohesive learning experience.</a:t>
            </a:r>
          </a:p>
          <a:p>
            <a:pPr marL="0" indent="0" algn="ctr">
              <a:buNone/>
            </a:pPr>
            <a:r>
              <a:rPr lang="en-US" dirty="0"/>
              <a:t>We also believe that our instruction needs to be to what students need to get from the lesson. </a:t>
            </a:r>
          </a:p>
          <a:p>
            <a:pPr marL="0" indent="0" algn="ctr">
              <a:buNone/>
            </a:pPr>
            <a:r>
              <a:rPr lang="en-US" sz="2200" dirty="0"/>
              <a:t>This includes not only </a:t>
            </a:r>
            <a:r>
              <a:rPr lang="en-US" sz="2200" b="1" dirty="0"/>
              <a:t>S</a:t>
            </a:r>
            <a:r>
              <a:rPr lang="en-US" sz="2200" dirty="0"/>
              <a:t>cience, </a:t>
            </a:r>
            <a:r>
              <a:rPr lang="en-US" sz="2200" b="1" dirty="0"/>
              <a:t>T</a:t>
            </a:r>
            <a:r>
              <a:rPr lang="en-US" sz="2200" dirty="0"/>
              <a:t>echnology, </a:t>
            </a:r>
            <a:r>
              <a:rPr lang="en-US" sz="2200" b="1" dirty="0"/>
              <a:t>E</a:t>
            </a:r>
            <a:r>
              <a:rPr lang="en-US" sz="2200" dirty="0"/>
              <a:t>ngineering, and </a:t>
            </a:r>
            <a:r>
              <a:rPr lang="en-US" sz="2200" b="1" dirty="0"/>
              <a:t>M</a:t>
            </a:r>
            <a:r>
              <a:rPr lang="en-US" sz="2200" dirty="0"/>
              <a:t>ath,  as well as Social Studies, Geography, Reading, Writing, History, Art, Media, Current Events, Cultural Awareness, Career Awareness, and more.</a:t>
            </a:r>
          </a:p>
        </p:txBody>
      </p:sp>
    </p:spTree>
    <p:extLst>
      <p:ext uri="{BB962C8B-B14F-4D97-AF65-F5344CB8AC3E}">
        <p14:creationId xmlns:p14="http://schemas.microsoft.com/office/powerpoint/2010/main" val="85325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50800" dist="38100" algn="tr" rotWithShape="0">
                    <a:prstClr val="black">
                      <a:alpha val="40000"/>
                    </a:prstClr>
                  </a:outerShdw>
                </a:effectLst>
                <a:latin typeface="Ravie" panose="04040805050809020602" pitchFamily="82" charset="0"/>
              </a:rPr>
              <a:t>Making real-world connections</a:t>
            </a:r>
          </a:p>
        </p:txBody>
      </p:sp>
      <p:sp>
        <p:nvSpPr>
          <p:cNvPr id="3" name="Content Placeholder 2"/>
          <p:cNvSpPr>
            <a:spLocks noGrp="1"/>
          </p:cNvSpPr>
          <p:nvPr>
            <p:ph idx="1"/>
          </p:nvPr>
        </p:nvSpPr>
        <p:spPr>
          <a:xfrm>
            <a:off x="457200" y="1600200"/>
            <a:ext cx="3124200" cy="4525963"/>
          </a:xfrm>
        </p:spPr>
        <p:txBody>
          <a:bodyPr>
            <a:normAutofit lnSpcReduction="10000"/>
          </a:bodyPr>
          <a:lstStyle/>
          <a:p>
            <a:pPr marL="0" indent="0">
              <a:buNone/>
            </a:pPr>
            <a:r>
              <a:rPr lang="en-US" dirty="0"/>
              <a:t>It is a way to help learners recognize natural connections between separate subjects. No more, “When am I ever going to use/need this?”</a:t>
            </a:r>
          </a:p>
          <a:p>
            <a:endParaRPr lang="en-US" dirty="0"/>
          </a:p>
        </p:txBody>
      </p:sp>
      <p:pic>
        <p:nvPicPr>
          <p:cNvPr id="19458" name="Picture 2" descr="http://blog.outreach.com/wp-content/uploads/2012/02/12Connections_Journey_400_37589258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4000" y="1447800"/>
            <a:ext cx="635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80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3217</TotalTime>
  <Words>1758</Words>
  <Application>Microsoft Office PowerPoint</Application>
  <PresentationFormat>On-screen Show (4:3)</PresentationFormat>
  <Paragraphs>90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Green Grass</vt:lpstr>
      <vt:lpstr>Arial</vt:lpstr>
      <vt:lpstr>Calibri</vt:lpstr>
      <vt:lpstr>Raavi</vt:lpstr>
      <vt:lpstr>Ravie</vt:lpstr>
      <vt:lpstr>Segoe Script</vt:lpstr>
      <vt:lpstr>Office Theme</vt:lpstr>
      <vt:lpstr>Sweet!</vt:lpstr>
      <vt:lpstr>PowerPoint Presentation</vt:lpstr>
      <vt:lpstr>We’ve come to believe…</vt:lpstr>
      <vt:lpstr>Aligning Standards to Activities</vt:lpstr>
      <vt:lpstr>How do we know what kids really need to know?</vt:lpstr>
      <vt:lpstr>A tool we use: Common Core &amp; TN Standards  (our spreadsheet)</vt:lpstr>
      <vt:lpstr>PowerPoint Presentation</vt:lpstr>
      <vt:lpstr>A cross-curricular approach</vt:lpstr>
      <vt:lpstr>Making real-world connections</vt:lpstr>
      <vt:lpstr>Keeping it all in mind</vt:lpstr>
      <vt:lpstr>Teller of Tales!</vt:lpstr>
      <vt:lpstr>PowerPoint Presentation</vt:lpstr>
      <vt:lpstr>Hansel &amp; Gretel: A Sweet &amp; Sour Story!</vt:lpstr>
      <vt:lpstr>Things Aren’t Always as They Seem</vt:lpstr>
      <vt:lpstr>Are we there yet?</vt:lpstr>
      <vt:lpstr>The Price is Right!</vt:lpstr>
      <vt:lpstr>The Price is Right!</vt:lpstr>
      <vt:lpstr>Crumbs</vt:lpstr>
      <vt:lpstr>Scrumdidlyuptious!</vt:lpstr>
      <vt:lpstr>A Spoonful of Sugar Helps the…</vt:lpstr>
      <vt:lpstr>Chocomania Begins!</vt:lpstr>
      <vt:lpstr>Sweet Math O’Mine</vt:lpstr>
      <vt:lpstr>Speed ‘em UP! Ship ‘em OUT!</vt:lpstr>
      <vt:lpstr>Speed ‘em UP! Ship ‘em OUT!</vt:lpstr>
      <vt:lpstr>Dipped, Dusted, &amp; Rolled…  Crafting Handmade Chocolates</vt:lpstr>
      <vt:lpstr>From Bean to Bar</vt:lpstr>
      <vt:lpstr>Wrap it Up! I’ll take it!</vt:lpstr>
      <vt:lpstr>Make Your Own Candy Boxes!</vt:lpstr>
      <vt:lpstr>Plant a Kiss &amp; Watch it Grow!</vt:lpstr>
      <vt:lpstr>Plant One, On Me!</vt:lpstr>
      <vt:lpstr>What Standards and Skills Came to Mind?</vt:lpstr>
      <vt:lpstr>A Very Sad Question</vt:lpstr>
      <vt:lpstr>This is nice and all, but can stuff like this really affect test scores?</vt:lpstr>
      <vt:lpstr>There’s a few we’ve thought of…and more that could go.   What did you find?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TOPS Inc 1</dc:creator>
  <cp:lastModifiedBy>Spark</cp:lastModifiedBy>
  <cp:revision>26</cp:revision>
  <dcterms:created xsi:type="dcterms:W3CDTF">2014-01-11T03:34:49Z</dcterms:created>
  <dcterms:modified xsi:type="dcterms:W3CDTF">2018-02-13T19:53:38Z</dcterms:modified>
</cp:coreProperties>
</file>